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8" r:id="rId3"/>
    <p:sldId id="260" r:id="rId4"/>
    <p:sldId id="262" r:id="rId5"/>
    <p:sldId id="264" r:id="rId6"/>
    <p:sldId id="266" r:id="rId7"/>
    <p:sldId id="268" r:id="rId8"/>
    <p:sldId id="270" r:id="rId9"/>
  </p:sldIdLst>
  <p:sldSz cx="9144000" cy="5143500" type="screen16x9"/>
  <p:notesSz cx="6858000" cy="9144000"/>
  <p:embeddedFontLst>
    <p:embeddedFont>
      <p:font typeface="Roboto" panose="020B0604020202020204" charset="0"/>
      <p:regular r:id="rId11"/>
      <p:bold r:id="rId12"/>
      <p:italic r:id="rId13"/>
      <p:boldItalic r:id="rId14"/>
    </p:embeddedFont>
    <p:embeddedFont>
      <p:font typeface="Roboto Light"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454">
          <p15:clr>
            <a:srgbClr val="9AA0A6"/>
          </p15:clr>
        </p15:guide>
        <p15:guide id="4" orient="horz" pos="2904">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dmIEMOwWjwu7MuR7oLeSx7B8d8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ra Baiba Olehno"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786" y="114"/>
      </p:cViewPr>
      <p:guideLst>
        <p:guide orient="horz" pos="1620"/>
        <p:guide pos="2880"/>
        <p:guide pos="454"/>
        <p:guide orient="horz" pos="29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5-27T11:11:38.162" idx="1">
    <p:pos x="515" y="143"/>
    <p:text>vai 'savā pieejā' (by design)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kQWFdUQ"/>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5-05-27T11:11:08.357" idx="2">
    <p:pos x="515" y="143"/>
    <p:text>vai 'savā pieejā' (by design)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kQWFdUM"/>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5-05-27T11:18:54.874" idx="4">
    <p:pos x="515" y="143"/>
    <p:text>rethink - pārvērtē, pārdomā (domāšanu par)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kQWFdUU"/>
      </p:ext>
    </p:extLst>
  </p:cm>
  <p:cm authorId="0" dt="2025-05-27T11:27:31.242" idx="3">
    <p:pos x="2273" y="668"/>
    <p:text>vai neitralitāti</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kQWONO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5a086d68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g35a086d68a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GB" b="1">
                <a:solidFill>
                  <a:schemeClr val="dk1"/>
                </a:solidFill>
              </a:rPr>
              <a:t>1. Mainīt mērķi</a:t>
            </a:r>
            <a:endParaRPr b="1">
              <a:solidFill>
                <a:schemeClr val="dk1"/>
              </a:solidFill>
            </a:endParaRPr>
          </a:p>
          <a:p>
            <a:pPr marL="0" lvl="0" indent="0" algn="l" rtl="0">
              <a:lnSpc>
                <a:spcPct val="115000"/>
              </a:lnSpc>
              <a:spcBef>
                <a:spcPts val="1200"/>
              </a:spcBef>
              <a:spcAft>
                <a:spcPts val="0"/>
              </a:spcAft>
              <a:buSzPts val="1100"/>
              <a:buNone/>
            </a:pPr>
            <a:r>
              <a:rPr lang="en-GB" b="1">
                <a:solidFill>
                  <a:schemeClr val="dk1"/>
                </a:solidFill>
              </a:rPr>
              <a:t>No Iekšzemes kopprodukta (IKP) uz Virtuli</a:t>
            </a:r>
            <a:endParaRPr b="1">
              <a:solidFill>
                <a:schemeClr val="dk1"/>
              </a:solidFill>
            </a:endParaRPr>
          </a:p>
          <a:p>
            <a:pPr marL="0" lvl="0" indent="0" algn="l" rtl="0">
              <a:lnSpc>
                <a:spcPct val="115000"/>
              </a:lnSpc>
              <a:spcBef>
                <a:spcPts val="1200"/>
              </a:spcBef>
              <a:spcAft>
                <a:spcPts val="0"/>
              </a:spcAft>
              <a:buSzPts val="1100"/>
              <a:buNone/>
            </a:pPr>
            <a:r>
              <a:rPr lang="en-GB" b="1">
                <a:solidFill>
                  <a:schemeClr val="dk1"/>
                </a:solidFill>
              </a:rPr>
              <a:t>No:</a:t>
            </a:r>
            <a:r>
              <a:rPr lang="en-GB">
                <a:solidFill>
                  <a:schemeClr val="dk1"/>
                </a:solidFill>
              </a:rPr>
              <a:t> Visu finansiālajā tirgū vai valstī pārdodamo preču un pakalpojumu finansiālās vērtības maksimizēšana</a:t>
            </a:r>
            <a:br>
              <a:rPr lang="en-GB">
                <a:solidFill>
                  <a:schemeClr val="dk1"/>
                </a:solidFill>
              </a:rPr>
            </a:br>
            <a:r>
              <a:rPr lang="en-GB" b="1">
                <a:solidFill>
                  <a:schemeClr val="dk1"/>
                </a:solidFill>
              </a:rPr>
              <a:t>Uz:</a:t>
            </a:r>
            <a:r>
              <a:rPr lang="en-GB">
                <a:solidFill>
                  <a:schemeClr val="dk1"/>
                </a:solidFill>
              </a:rPr>
              <a:t> Visu cilvēku vajadzību apmierināšana planētas iespēju robežās</a:t>
            </a:r>
            <a:endParaRPr>
              <a:solidFill>
                <a:schemeClr val="dk1"/>
              </a:solidFill>
            </a:endParaRPr>
          </a:p>
          <a:p>
            <a:pPr marL="0" lvl="0" indent="0" algn="l" rtl="0">
              <a:lnSpc>
                <a:spcPct val="115000"/>
              </a:lnSpc>
              <a:spcBef>
                <a:spcPts val="1200"/>
              </a:spcBef>
              <a:spcAft>
                <a:spcPts val="0"/>
              </a:spcAft>
              <a:buSzPts val="1100"/>
              <a:buNone/>
            </a:pPr>
            <a:r>
              <a:rPr lang="en-GB" b="1">
                <a:solidFill>
                  <a:schemeClr val="dk1"/>
                </a:solidFill>
              </a:rPr>
              <a:t>Diskusiju jautājumi:</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GB">
                <a:solidFill>
                  <a:schemeClr val="dk1"/>
                </a:solidFill>
              </a:rPr>
              <a:t>Kāds ir ekonomikas nolūks, un kādam vajadzētu būt tās mērķim?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Ko tu domā un jūti par pašreizējo ekonomikas nolūku un mērķi? Kam un priekš kā tie kalpo?</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Virtulis piedāvā mērķi – apmierināt visu cilvēku vajadzības nepārsniedzot planētas robežas. Ko tu domā un jūti par šo kā mērķi priekš 21. gadsimta?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2. Saredzēt lielo ekonomisko ainu (1. daļa)</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No apļa plūsmas uz iekļautu ekonomiku</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No:</a:t>
            </a:r>
            <a:r>
              <a:rPr lang="en-GB">
                <a:solidFill>
                  <a:schemeClr val="dk1"/>
                </a:solidFill>
              </a:rPr>
              <a:t> Ekonomika kā slēgta naudas un resursu plūsma starp mājsaimniecībām un uzņēmumiem</a:t>
            </a:r>
            <a:br>
              <a:rPr lang="en-GB">
                <a:solidFill>
                  <a:schemeClr val="dk1"/>
                </a:solidFill>
              </a:rPr>
            </a:br>
            <a:r>
              <a:rPr lang="en-GB">
                <a:solidFill>
                  <a:schemeClr val="dk1"/>
                </a:solidFill>
              </a:rPr>
              <a:t> </a:t>
            </a:r>
            <a:r>
              <a:rPr lang="en-GB" b="1">
                <a:solidFill>
                  <a:schemeClr val="dk1"/>
                </a:solidFill>
              </a:rPr>
              <a:t>Uz:</a:t>
            </a:r>
            <a:r>
              <a:rPr lang="en-GB">
                <a:solidFill>
                  <a:schemeClr val="dk1"/>
                </a:solidFill>
              </a:rPr>
              <a:t> Ekonomika kā daudzveidīga un iekļauta sabiedrībā un dzīvajā pasaulē, no kuras tā ir atkarīga</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Diskusiju jautājumi:</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GB">
                <a:solidFill>
                  <a:schemeClr val="dk1"/>
                </a:solidFill>
              </a:rPr>
              <a:t>Tas, ko mēs izvēlamies padarīt redzamu, būtiski ietekmē to, ko pamanām un ko ignorējam.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Kā ekonomika ir atkarīga no dzīvas dabas un to ietekmē?</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Kā sabiedrība veido ekonomiku – likumi, politika, mediji, pilsoniskās organizācijas u.c.?</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Kā visi četri ekonomiskās nodrošināšanas veidi (tirgus, valsts, mājsaimniecība, kopienas) var kopā labi kalpot cilvēcei?</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Mājsaimniecība</a:t>
            </a:r>
            <a:br>
              <a:rPr lang="en-GB" b="1">
                <a:solidFill>
                  <a:schemeClr val="dk1"/>
                </a:solidFill>
              </a:rPr>
            </a:br>
            <a:r>
              <a:rPr lang="en-GB">
                <a:solidFill>
                  <a:schemeClr val="dk1"/>
                </a:solidFill>
              </a:rPr>
              <a:t>Neapmaksātas aktivitātes mājsaimniecībā, kas nodrošina ģimenes un sabiedrības dzīves pamatus – izmantojot laiku, zināšanas, prasmes, rūpes, empātiju, mācīšanos un savstarpīgumu. Kur tu vari būt vecāks, bērns, partneris, radinieks, aprūpētājs… vai viens pats.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Tirgus</a:t>
            </a:r>
            <a:br>
              <a:rPr lang="en-GB" b="1">
                <a:solidFill>
                  <a:schemeClr val="dk1"/>
                </a:solidFill>
              </a:rPr>
            </a:br>
            <a:r>
              <a:rPr lang="en-GB">
                <a:solidFill>
                  <a:schemeClr val="dk1"/>
                </a:solidFill>
              </a:rPr>
              <a:t>Mehāniskms, kurā preces un pakalpojumi tiek pirkti un pārdoti, balstoties noteiktā apmaiņas vērtībā un noteikumos, un cilvēki, grupas un organizācijas, kas tajā piedalās. Šeit tu vari būt patērētājs, ražotājs, darbinieks, īpašnieks… vai trūcīgais.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Valsts</a:t>
            </a:r>
            <a:br>
              <a:rPr lang="en-GB" b="1">
                <a:solidFill>
                  <a:schemeClr val="dk1"/>
                </a:solidFill>
              </a:rPr>
            </a:br>
            <a:r>
              <a:rPr lang="en-GB">
                <a:solidFill>
                  <a:schemeClr val="dk1"/>
                </a:solidFill>
              </a:rPr>
              <a:t>Pašvaldības, reģionālās un nacionālās valdības, kas nodrošina sabiedriskos labumus un pakalpojumus, kā arī izveido likumdošanas sistēmu visām pārējām ekonomiskajām aktivitātēm. Šeit tu vari būt iedzīvotājs, pakalpojuma saņēmējs, ierēdnis, vēlētājs, regulators, protestētājs… vai bezvalstnieks.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Kopienas</a:t>
            </a:r>
            <a:br>
              <a:rPr lang="en-GB" b="1">
                <a:solidFill>
                  <a:schemeClr val="dk1"/>
                </a:solidFill>
              </a:rPr>
            </a:br>
            <a:r>
              <a:rPr lang="en-GB">
                <a:solidFill>
                  <a:schemeClr val="dk1"/>
                </a:solidFill>
              </a:rPr>
              <a:t>Process un formas, kā kopiena pārvalda un kopj kopīgus resursus ārpus tirgus un valsts pārvaldes – kopējam labumam. Šeit vari būt dalībnieks, līdzradītājs, brīvprātīgais, pārvaldītājs… vai izslēgtais.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Diskusijas turpinājums: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GB">
                <a:solidFill>
                  <a:schemeClr val="dk1"/>
                </a:solidFill>
              </a:rPr>
              <a:t>Kādas lomas tu spēlē katrā no šīm četrām ekonomiskajām sfērām?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Kurās no šīm lomām tu jūties novērtēts?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Kur redzi labus piemērus šo sfēru sadarbībai (vai arī sliktus piemērus)?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3. Kop cilvēka dabu</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No racionālā ekonomiskā cilvēka uz sabiedriski pielāgojamiem cilvēkiem</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No:</a:t>
            </a:r>
            <a:r>
              <a:rPr lang="en-GB">
                <a:solidFill>
                  <a:schemeClr val="dk1"/>
                </a:solidFill>
              </a:rPr>
              <a:t> Viens pats, personīgo interešu vadīts, aprēķinošs un konkurējošs, ar dabu pie kājām</a:t>
            </a:r>
            <a:br>
              <a:rPr lang="en-GB">
                <a:solidFill>
                  <a:schemeClr val="dk1"/>
                </a:solidFill>
              </a:rPr>
            </a:br>
            <a:r>
              <a:rPr lang="en-GB" b="1">
                <a:solidFill>
                  <a:schemeClr val="dk1"/>
                </a:solidFill>
              </a:rPr>
              <a:t>Uz:</a:t>
            </a:r>
            <a:r>
              <a:rPr lang="en-GB">
                <a:solidFill>
                  <a:schemeClr val="dk1"/>
                </a:solidFill>
              </a:rPr>
              <a:t> Rūpīga, līdzjūtīga, savstarpēji atbalstoša sabiedrība kā dabas daļa</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Diskusiju jautājumi:</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GB">
                <a:solidFill>
                  <a:schemeClr val="dk1"/>
                </a:solidFill>
              </a:rPr>
              <a:t>Tas, kā mēs sevi aprakstām, nosaka to, par ko kļūstam.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Kādām, tavuprāt, vajadzētu būt cilvēces pamatīpašībām 21. gadsimta ekonomikas modelī?</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Kas notiktu, ja ekonomika aktīvi veicinātu labāko cilvēka dabā, attīstot mūsu iedzimto spēju sadarboties, līdzdarboties, savstarpēji palīdzēt?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4. Domāt sistēmiski</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No mehāniska līdzsvara uz dinamisku sarežģītību</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No:</a:t>
            </a:r>
            <a:r>
              <a:rPr lang="en-GB">
                <a:solidFill>
                  <a:schemeClr val="dk1"/>
                </a:solidFill>
              </a:rPr>
              <a:t> Sistēmu vienkāršošana, lai prognozētu un kontrolētu rezultātus</a:t>
            </a:r>
            <a:br>
              <a:rPr lang="en-GB">
                <a:solidFill>
                  <a:schemeClr val="dk1"/>
                </a:solidFill>
              </a:rPr>
            </a:br>
            <a:r>
              <a:rPr lang="en-GB">
                <a:solidFill>
                  <a:schemeClr val="dk1"/>
                </a:solidFill>
              </a:rPr>
              <a:t> </a:t>
            </a:r>
            <a:r>
              <a:rPr lang="en-GB" b="1">
                <a:solidFill>
                  <a:schemeClr val="dk1"/>
                </a:solidFill>
              </a:rPr>
              <a:t>Uz:</a:t>
            </a:r>
            <a:r>
              <a:rPr lang="en-GB">
                <a:solidFill>
                  <a:schemeClr val="dk1"/>
                </a:solidFill>
              </a:rPr>
              <a:t> Sarežģītu sistēmu un to savstarpējo saišu neprognozējamības pieņemšana</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Diskusiju jautājumi:</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GB">
                <a:solidFill>
                  <a:schemeClr val="dk1"/>
                </a:solidFill>
              </a:rPr>
              <a:t>Kādi sistēmu piemēri tev ienāk prātā no ikdienas dzīves?/ Kādus sistēmu piemērus tu vari atrast ikdienas dzīvē? Kādi ir savstarpējie sakari un atgriezeniskās saites?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Kādi ir piemēri atgriezeniskajām saitēm un pārejas punktiem ekonomikā?</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Ja ekonomika ir "sarežģīta sistēma", ko nevar kontrolēt, bet tikai vadīt – kāda ir ekonomista loma?</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Kādas prasmes ir vajadzīgas labam ekonomistam?</a:t>
            </a:r>
            <a:br>
              <a:rPr lang="en-GB">
                <a:solidFill>
                  <a:schemeClr val="dk1"/>
                </a:solidFill>
              </a:rPr>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5. Būt iekļaujošam pēc būtības</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No nevienlīdzības uz taisnīgumu</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No:</a:t>
            </a:r>
            <a:r>
              <a:rPr lang="en-GB">
                <a:solidFill>
                  <a:schemeClr val="dk1"/>
                </a:solidFill>
              </a:rPr>
              <a:t> Iespēju un vērtības uzkrāšanas šaurai grupai; Iespēju un vērtību turēšana dažu rokās </a:t>
            </a:r>
            <a:br>
              <a:rPr lang="en-GB">
                <a:solidFill>
                  <a:schemeClr val="dk1"/>
                </a:solidFill>
              </a:rPr>
            </a:br>
            <a:r>
              <a:rPr lang="en-GB" b="1">
                <a:solidFill>
                  <a:schemeClr val="dk1"/>
                </a:solidFill>
              </a:rPr>
              <a:t>Uz:</a:t>
            </a:r>
            <a:r>
              <a:rPr lang="en-GB">
                <a:solidFill>
                  <a:schemeClr val="dk1"/>
                </a:solidFill>
              </a:rPr>
              <a:t> Iespēju un vērtības dalīšana starp visiem, kas to rada</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Diskusiju jautājumi:</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GB">
                <a:solidFill>
                  <a:schemeClr val="dk1"/>
                </a:solidFill>
              </a:rPr>
              <a:t>Kam pieder labklājības veidošanas resursi tur, kur tu dzīvo, – zeme, īpašumi, uzņēmumi?</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Kas nosaka, kā zeme tiek izmantota, kam ir pieeja, kādi mājokļi tiek celti, un kas no tā iegūst?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Kas rada un kontrolē uzņēmumus, un kam tie nes labumu?</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Kādi likumi, regulācijas, infrastruktūra, tehnoloģijas, privilēģijas un mantojums ietekmē šīs lietas?</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6. Būt atjaunojošam pēc būtības</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No degradācijas uz atjaunošanu</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No:</a:t>
            </a:r>
            <a:r>
              <a:rPr lang="en-GB">
                <a:solidFill>
                  <a:schemeClr val="dk1"/>
                </a:solidFill>
              </a:rPr>
              <a:t> Zemes dzīvību atbalstošo sistēmu noplicināšana un planētas robežu pārkāpšana</a:t>
            </a:r>
            <a:br>
              <a:rPr lang="en-GB">
                <a:solidFill>
                  <a:schemeClr val="dk1"/>
                </a:solidFill>
              </a:rPr>
            </a:br>
            <a:r>
              <a:rPr lang="en-GB" b="1">
                <a:solidFill>
                  <a:schemeClr val="dk1"/>
                </a:solidFill>
              </a:rPr>
              <a:t>Uz:</a:t>
            </a:r>
            <a:r>
              <a:rPr lang="en-GB">
                <a:solidFill>
                  <a:schemeClr val="dk1"/>
                </a:solidFill>
              </a:rPr>
              <a:t> Atjaunot un darboties saskaņā ar dzīvo sistēmu cikliem, atgriežoties planētas robežās.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Diskusiju jautājumi:</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GB">
                <a:solidFill>
                  <a:schemeClr val="dk1"/>
                </a:solidFill>
              </a:rPr>
              <a:t>Kā mēs kolektīvi varam atjaunot, atmežot un reģenerēt ekosistēmas, gan vietējā, gan globālā līmenī?/ Kā mēs varam kolektīvi atjaunot dabas ekosistēmas un veicināt savvaļas procesu atgriešanos  vietējā un globālā mērogā?</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Dabā nav atkritumu – ko mēs varam mācīties no dabas, lai kļūtu atjaunojoši pēc būtības? Kā mēs varam salabot, pārstrādāt, atjaunot un atkārtoti izmantot tehniskos materiālus (piemēram, plastmasu, keramiku, metālus), kurus nevar atgriezt dabiskajos ciklos?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Vai vari minēt piemērus?</a:t>
            </a:r>
            <a:br>
              <a:rPr lang="en-GB">
                <a:solidFill>
                  <a:schemeClr val="dk1"/>
                </a:solidFill>
              </a:rPr>
            </a:b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7. Pārdomāt izaugsmi</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No izaugsmes atkarības uz izaugsmes agnostiskumu</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No:</a:t>
            </a:r>
            <a:r>
              <a:rPr lang="en-GB">
                <a:solidFill>
                  <a:schemeClr val="dk1"/>
                </a:solidFill>
              </a:rPr>
              <a:t> Ekonomikas, kurām nepieciešama izaugsme – neatkarīgi no tā, vai tās padara mūs laimīgākus</a:t>
            </a:r>
            <a:br>
              <a:rPr lang="en-GB">
                <a:solidFill>
                  <a:schemeClr val="dk1"/>
                </a:solidFill>
              </a:rPr>
            </a:br>
            <a:r>
              <a:rPr lang="en-GB">
                <a:solidFill>
                  <a:schemeClr val="dk1"/>
                </a:solidFill>
              </a:rPr>
              <a:t> </a:t>
            </a:r>
            <a:r>
              <a:rPr lang="en-GB" b="1">
                <a:solidFill>
                  <a:schemeClr val="dk1"/>
                </a:solidFill>
              </a:rPr>
              <a:t>Uz:</a:t>
            </a:r>
            <a:r>
              <a:rPr lang="en-GB">
                <a:solidFill>
                  <a:schemeClr val="dk1"/>
                </a:solidFill>
              </a:rPr>
              <a:t> Ekonomikas, kuras ļauj cilvēkiem uzplaukt – neatkarīgi no tā, vai tās aug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Diskusiju jautājumi:</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GB">
                <a:solidFill>
                  <a:schemeClr val="dk1"/>
                </a:solidFill>
              </a:rPr>
              <a:t>Ekonomiskās izaugsmes atkarības cēloņi: parādos balstīta naudas radīšana, patērētāju kultūra, uz peļņu orientēta uzņēmējdarbība, nodarbinātības, turības virzīta politika, ģeopolitikā vara, nodokļu ieņēmumi, bailes no valsts parāda.</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Kā ekonomikas var pārraut šo strukturālo atkarību no bezgalīgas ekonomiskās izaugsmes?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Kas būtu jāmaina, lai tas kļūtu iespējams?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White">
  <p:cSld name="Title White">
    <p:bg>
      <p:bgPr>
        <a:solidFill>
          <a:schemeClr val="lt1"/>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omments" Target="../comments/comment2.xml"/><Relationship Id="rId5" Type="http://schemas.openxmlformats.org/officeDocument/2006/relationships/image" Target="../media/image3.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omments" Target="../comments/comment3.xml"/><Relationship Id="rId5" Type="http://schemas.openxmlformats.org/officeDocument/2006/relationships/image" Target="../media/image3.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35a086d68a1_0_0"/>
          <p:cNvSpPr txBox="1"/>
          <p:nvPr/>
        </p:nvSpPr>
        <p:spPr>
          <a:xfrm>
            <a:off x="3609725" y="1061225"/>
            <a:ext cx="1924800" cy="556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uz</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virtuli</a:t>
            </a:r>
            <a:endParaRPr sz="1600" b="1" i="0" u="none" strike="noStrike" cap="none">
              <a:solidFill>
                <a:srgbClr val="000000"/>
              </a:solidFill>
              <a:latin typeface="Roboto"/>
              <a:ea typeface="Roboto"/>
              <a:cs typeface="Roboto"/>
              <a:sym typeface="Roboto"/>
            </a:endParaRPr>
          </a:p>
        </p:txBody>
      </p:sp>
      <p:sp>
        <p:nvSpPr>
          <p:cNvPr id="56" name="Google Shape;56;g35a086d68a1_0_0"/>
          <p:cNvSpPr txBox="1"/>
          <p:nvPr/>
        </p:nvSpPr>
        <p:spPr>
          <a:xfrm>
            <a:off x="818550" y="227298"/>
            <a:ext cx="7506900" cy="540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latin typeface="Roboto"/>
                <a:ea typeface="Roboto"/>
                <a:cs typeface="Roboto"/>
                <a:sym typeface="Roboto"/>
              </a:rPr>
              <a:t>1. </a:t>
            </a:r>
            <a:r>
              <a:rPr lang="en-GB" sz="2400" b="1">
                <a:solidFill>
                  <a:schemeClr val="dk1"/>
                </a:solidFill>
                <a:latin typeface="Roboto"/>
                <a:ea typeface="Roboto"/>
                <a:cs typeface="Roboto"/>
                <a:sym typeface="Roboto"/>
              </a:rPr>
              <a:t>Maini mērķi</a:t>
            </a:r>
            <a:endParaRPr sz="2400" b="1" i="0" u="none" strike="noStrike" cap="none">
              <a:solidFill>
                <a:schemeClr val="dk1"/>
              </a:solidFill>
              <a:latin typeface="Roboto"/>
              <a:ea typeface="Roboto"/>
              <a:cs typeface="Roboto"/>
              <a:sym typeface="Roboto"/>
            </a:endParaRPr>
          </a:p>
        </p:txBody>
      </p:sp>
      <p:pic>
        <p:nvPicPr>
          <p:cNvPr id="57" name="Google Shape;57;g35a086d68a1_0_0"/>
          <p:cNvPicPr preferRelativeResize="0"/>
          <p:nvPr/>
        </p:nvPicPr>
        <p:blipFill rotWithShape="1">
          <a:blip r:embed="rId3">
            <a:alphaModFix/>
          </a:blip>
          <a:srcRect/>
          <a:stretch/>
        </p:blipFill>
        <p:spPr>
          <a:xfrm>
            <a:off x="580372" y="2002598"/>
            <a:ext cx="1979405" cy="1385564"/>
          </a:xfrm>
          <a:prstGeom prst="rect">
            <a:avLst/>
          </a:prstGeom>
          <a:noFill/>
          <a:ln>
            <a:noFill/>
          </a:ln>
        </p:spPr>
      </p:pic>
      <p:sp>
        <p:nvSpPr>
          <p:cNvPr id="58" name="Google Shape;58;g35a086d68a1_0_0"/>
          <p:cNvSpPr txBox="1"/>
          <p:nvPr/>
        </p:nvSpPr>
        <p:spPr>
          <a:xfrm>
            <a:off x="3555450" y="3631450"/>
            <a:ext cx="2033100" cy="66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800"/>
              </a:spcBef>
              <a:spcAft>
                <a:spcPts val="0"/>
              </a:spcAft>
              <a:buClr>
                <a:srgbClr val="000000"/>
              </a:buClr>
              <a:buSzPts val="1600"/>
              <a:buFont typeface="Arial"/>
              <a:buNone/>
            </a:pPr>
            <a:r>
              <a:rPr lang="en-GB" sz="1300">
                <a:latin typeface="Roboto Light"/>
                <a:ea typeface="Roboto Light"/>
                <a:cs typeface="Roboto Light"/>
                <a:sym typeface="Roboto Light"/>
              </a:rPr>
              <a:t>Visu cilvēku vajadzību apmierināšana planētas iespēju robežās</a:t>
            </a:r>
            <a:endParaRPr sz="1300" b="0" i="0" u="none" strike="noStrike" cap="none">
              <a:solidFill>
                <a:srgbClr val="000000"/>
              </a:solidFill>
              <a:latin typeface="Roboto Light"/>
              <a:ea typeface="Roboto Light"/>
              <a:cs typeface="Roboto Light"/>
              <a:sym typeface="Roboto Light"/>
            </a:endParaRPr>
          </a:p>
        </p:txBody>
      </p:sp>
      <p:sp>
        <p:nvSpPr>
          <p:cNvPr id="59" name="Google Shape;59;g35a086d68a1_0_0"/>
          <p:cNvSpPr txBox="1"/>
          <p:nvPr/>
        </p:nvSpPr>
        <p:spPr>
          <a:xfrm>
            <a:off x="451000" y="3631450"/>
            <a:ext cx="2398200" cy="890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800"/>
              </a:spcBef>
              <a:spcAft>
                <a:spcPts val="0"/>
              </a:spcAft>
              <a:buClr>
                <a:srgbClr val="000000"/>
              </a:buClr>
              <a:buSzPts val="1600"/>
              <a:buFont typeface="Arial"/>
              <a:buNone/>
            </a:pPr>
            <a:r>
              <a:rPr lang="en-GB" sz="1300">
                <a:latin typeface="Roboto Light"/>
                <a:ea typeface="Roboto Light"/>
                <a:cs typeface="Roboto Light"/>
                <a:sym typeface="Roboto Light"/>
              </a:rPr>
              <a:t>Visu finanšu tirgū vai valstī pārdodamo preču un pakalpojumu finansiālās vērtības maksimalizēšana</a:t>
            </a:r>
            <a:r>
              <a:rPr lang="en-GB" sz="1300" b="0" i="0" u="none" strike="noStrike" cap="none">
                <a:solidFill>
                  <a:srgbClr val="000000"/>
                </a:solidFill>
                <a:latin typeface="Roboto Light"/>
                <a:ea typeface="Roboto Light"/>
                <a:cs typeface="Roboto Light"/>
                <a:sym typeface="Roboto Light"/>
              </a:rPr>
              <a:t>  </a:t>
            </a:r>
            <a:endParaRPr sz="700" b="0" i="0" u="none" strike="noStrike" cap="none">
              <a:solidFill>
                <a:srgbClr val="000000"/>
              </a:solidFill>
              <a:latin typeface="Arial"/>
              <a:ea typeface="Arial"/>
              <a:cs typeface="Arial"/>
              <a:sym typeface="Arial"/>
            </a:endParaRPr>
          </a:p>
        </p:txBody>
      </p:sp>
      <p:pic>
        <p:nvPicPr>
          <p:cNvPr id="60" name="Google Shape;60;g35a086d68a1_0_0"/>
          <p:cNvPicPr preferRelativeResize="0"/>
          <p:nvPr/>
        </p:nvPicPr>
        <p:blipFill rotWithShape="1">
          <a:blip r:embed="rId4">
            <a:alphaModFix/>
          </a:blip>
          <a:srcRect/>
          <a:stretch/>
        </p:blipFill>
        <p:spPr>
          <a:xfrm>
            <a:off x="3651206" y="1744222"/>
            <a:ext cx="1841589" cy="1807455"/>
          </a:xfrm>
          <a:prstGeom prst="rect">
            <a:avLst/>
          </a:prstGeom>
          <a:noFill/>
          <a:ln>
            <a:noFill/>
          </a:ln>
        </p:spPr>
      </p:pic>
      <p:sp>
        <p:nvSpPr>
          <p:cNvPr id="61" name="Google Shape;61;g35a086d68a1_0_0"/>
          <p:cNvSpPr txBox="1"/>
          <p:nvPr/>
        </p:nvSpPr>
        <p:spPr>
          <a:xfrm>
            <a:off x="6281575" y="1061234"/>
            <a:ext cx="2319600" cy="3218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GB" sz="1300">
                <a:latin typeface="Roboto Light"/>
                <a:ea typeface="Roboto Light"/>
                <a:cs typeface="Roboto Light"/>
                <a:sym typeface="Roboto Light"/>
              </a:rPr>
              <a:t>Kāds ir ekonomikas nolūks, un kādam vajadzētu būt tās mērķim?</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0"/>
              </a:spcAft>
              <a:buClr>
                <a:schemeClr val="dk1"/>
              </a:buClr>
              <a:buSzPts val="1100"/>
              <a:buFont typeface="Arial"/>
              <a:buNone/>
            </a:pPr>
            <a:r>
              <a:rPr lang="en-GB" sz="1300">
                <a:solidFill>
                  <a:schemeClr val="dk1"/>
                </a:solidFill>
                <a:latin typeface="Roboto Light"/>
                <a:ea typeface="Roboto Light"/>
                <a:cs typeface="Roboto Light"/>
                <a:sym typeface="Roboto Light"/>
              </a:rPr>
              <a:t>Ko tu domā un jūti par pašreizējo ekonomikas nolūku un mērķi? Kam un kādam nolūkam  tie kalpo?</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1000"/>
              </a:spcAft>
              <a:buClr>
                <a:srgbClr val="000000"/>
              </a:buClr>
              <a:buSzPts val="1300"/>
              <a:buFont typeface="Arial"/>
              <a:buNone/>
            </a:pPr>
            <a:r>
              <a:rPr lang="en-GB" sz="1300">
                <a:latin typeface="Roboto Light"/>
                <a:ea typeface="Roboto Light"/>
                <a:cs typeface="Roboto Light"/>
                <a:sym typeface="Roboto Light"/>
              </a:rPr>
              <a:t>Virtulis piedāvā mērķi – apmierināt visu cilvēku vajadzības, nepārsniedzot planētas robežas. Ko tu domā un jūti par šo kā 21. gadsimta mērķi ?</a:t>
            </a:r>
            <a:endParaRPr sz="1300" b="0" i="0" u="none" strike="noStrike" cap="none">
              <a:solidFill>
                <a:srgbClr val="000000"/>
              </a:solidFill>
              <a:latin typeface="Roboto Light"/>
              <a:ea typeface="Roboto Light"/>
              <a:cs typeface="Roboto Light"/>
              <a:sym typeface="Roboto Light"/>
            </a:endParaRPr>
          </a:p>
        </p:txBody>
      </p:sp>
      <p:sp>
        <p:nvSpPr>
          <p:cNvPr id="62" name="Google Shape;62;g35a086d68a1_0_0"/>
          <p:cNvSpPr/>
          <p:nvPr/>
        </p:nvSpPr>
        <p:spPr>
          <a:xfrm>
            <a:off x="2821063" y="1270634"/>
            <a:ext cx="579900" cy="110700"/>
          </a:xfrm>
          <a:prstGeom prst="rightArrow">
            <a:avLst>
              <a:gd name="adj1" fmla="val 50000"/>
              <a:gd name="adj2" fmla="val 77287"/>
            </a:avLst>
          </a:prstGeom>
          <a:solidFill>
            <a:srgbClr val="000000"/>
          </a:solidFill>
          <a:ln w="9525" cap="flat" cmpd="sng">
            <a:solidFill>
              <a:srgbClr val="000000"/>
            </a:solidFill>
            <a:prstDash val="solid"/>
            <a:round/>
            <a:headEnd type="none" w="sm" len="sm"/>
            <a:tailEnd type="none" w="sm" len="sm"/>
          </a:ln>
        </p:spPr>
        <p:txBody>
          <a:bodyPr spcFirstLastPara="1" wrap="square" lIns="72850" tIns="72850" rIns="72850" bIns="7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g35a086d68a1_0_0"/>
          <p:cNvSpPr txBox="1"/>
          <p:nvPr/>
        </p:nvSpPr>
        <p:spPr>
          <a:xfrm>
            <a:off x="687525" y="1061225"/>
            <a:ext cx="1924800" cy="803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no</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iekšzemes kopprodukta </a:t>
            </a:r>
            <a:r>
              <a:rPr lang="en-GB" sz="1600" b="1" i="0" u="none" strike="noStrike" cap="none">
                <a:solidFill>
                  <a:srgbClr val="000000"/>
                </a:solidFill>
                <a:latin typeface="Roboto"/>
                <a:ea typeface="Roboto"/>
                <a:cs typeface="Roboto"/>
                <a:sym typeface="Roboto"/>
              </a:rPr>
              <a:t>(</a:t>
            </a:r>
            <a:r>
              <a:rPr lang="en-GB" sz="1600" b="1">
                <a:latin typeface="Roboto"/>
                <a:ea typeface="Roboto"/>
                <a:cs typeface="Roboto"/>
                <a:sym typeface="Roboto"/>
              </a:rPr>
              <a:t>IKP</a:t>
            </a:r>
            <a:r>
              <a:rPr lang="en-GB" sz="1600" b="1" i="0" u="none" strike="noStrike" cap="none">
                <a:solidFill>
                  <a:srgbClr val="000000"/>
                </a:solidFill>
                <a:latin typeface="Roboto"/>
                <a:ea typeface="Roboto"/>
                <a:cs typeface="Roboto"/>
                <a:sym typeface="Roboto"/>
              </a:rPr>
              <a:t>)</a:t>
            </a:r>
            <a:endParaRPr sz="1600" b="1" i="0" u="none" strike="noStrike" cap="none">
              <a:solidFill>
                <a:srgbClr val="000000"/>
              </a:solidFill>
              <a:latin typeface="Roboto"/>
              <a:ea typeface="Roboto"/>
              <a:cs typeface="Roboto"/>
              <a:sym typeface="Roboto"/>
            </a:endParaRPr>
          </a:p>
        </p:txBody>
      </p:sp>
      <p:pic>
        <p:nvPicPr>
          <p:cNvPr id="64" name="Google Shape;64;g35a086d68a1_0_0" descr="A picture containing icon&#10;&#10;Description automatically generated"/>
          <p:cNvPicPr preferRelativeResize="0"/>
          <p:nvPr/>
        </p:nvPicPr>
        <p:blipFill rotWithShape="1">
          <a:blip r:embed="rId5">
            <a:alphaModFix/>
          </a:blip>
          <a:srcRect/>
          <a:stretch/>
        </p:blipFill>
        <p:spPr>
          <a:xfrm>
            <a:off x="152400" y="4572000"/>
            <a:ext cx="918106" cy="497808"/>
          </a:xfrm>
          <a:prstGeom prst="rect">
            <a:avLst/>
          </a:prstGeom>
          <a:noFill/>
          <a:ln>
            <a:noFill/>
          </a:ln>
        </p:spPr>
      </p:pic>
      <p:sp>
        <p:nvSpPr>
          <p:cNvPr id="65" name="Google Shape;65;g35a086d68a1_0_0"/>
          <p:cNvSpPr txBox="1"/>
          <p:nvPr/>
        </p:nvSpPr>
        <p:spPr>
          <a:xfrm>
            <a:off x="8534400" y="4800600"/>
            <a:ext cx="381000" cy="228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1" i="0" u="none" strike="noStrike" cap="none">
                <a:solidFill>
                  <a:srgbClr val="000000"/>
                </a:solidFill>
                <a:latin typeface="Roboto"/>
                <a:ea typeface="Roboto"/>
                <a:cs typeface="Roboto"/>
                <a:sym typeface="Roboto"/>
              </a:rPr>
              <a:t>1</a:t>
            </a:fld>
            <a:endParaRPr sz="900" b="1" i="0" u="none" strike="noStrike" cap="non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p:nvPr/>
        </p:nvSpPr>
        <p:spPr>
          <a:xfrm>
            <a:off x="818550" y="227298"/>
            <a:ext cx="7506900" cy="540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latin typeface="Roboto"/>
                <a:ea typeface="Roboto"/>
                <a:cs typeface="Roboto"/>
                <a:sym typeface="Roboto"/>
              </a:rPr>
              <a:t>2. Sa</a:t>
            </a:r>
            <a:r>
              <a:rPr lang="en-GB" sz="2400" b="1">
                <a:solidFill>
                  <a:schemeClr val="dk1"/>
                </a:solidFill>
                <a:latin typeface="Roboto"/>
                <a:ea typeface="Roboto"/>
                <a:cs typeface="Roboto"/>
                <a:sym typeface="Roboto"/>
              </a:rPr>
              <a:t>skati lielo ekonomisko ainu</a:t>
            </a:r>
            <a:r>
              <a:rPr lang="en-GB" sz="2400" b="1" i="0" u="none" strike="noStrike" cap="none">
                <a:solidFill>
                  <a:schemeClr val="dk1"/>
                </a:solidFill>
                <a:latin typeface="Roboto"/>
                <a:ea typeface="Roboto"/>
                <a:cs typeface="Roboto"/>
                <a:sym typeface="Roboto"/>
              </a:rPr>
              <a:t> (1 </a:t>
            </a:r>
            <a:r>
              <a:rPr lang="en-GB" sz="2400" b="1">
                <a:solidFill>
                  <a:schemeClr val="dk1"/>
                </a:solidFill>
                <a:latin typeface="Roboto"/>
                <a:ea typeface="Roboto"/>
                <a:cs typeface="Roboto"/>
                <a:sym typeface="Roboto"/>
              </a:rPr>
              <a:t>no</a:t>
            </a:r>
            <a:r>
              <a:rPr lang="en-GB" sz="2400" b="1" i="0" u="none" strike="noStrike" cap="none">
                <a:solidFill>
                  <a:schemeClr val="dk1"/>
                </a:solidFill>
                <a:latin typeface="Roboto"/>
                <a:ea typeface="Roboto"/>
                <a:cs typeface="Roboto"/>
                <a:sym typeface="Roboto"/>
              </a:rPr>
              <a:t> 2)</a:t>
            </a:r>
            <a:endParaRPr sz="2400" b="1" i="0" u="none" strike="noStrike" cap="none">
              <a:solidFill>
                <a:schemeClr val="dk1"/>
              </a:solidFill>
              <a:latin typeface="Roboto"/>
              <a:ea typeface="Roboto"/>
              <a:cs typeface="Roboto"/>
              <a:sym typeface="Roboto"/>
            </a:endParaRPr>
          </a:p>
        </p:txBody>
      </p:sp>
      <p:pic>
        <p:nvPicPr>
          <p:cNvPr id="86" name="Google Shape;86;p2"/>
          <p:cNvPicPr preferRelativeResize="0"/>
          <p:nvPr/>
        </p:nvPicPr>
        <p:blipFill rotWithShape="1">
          <a:blip r:embed="rId3">
            <a:alphaModFix/>
          </a:blip>
          <a:srcRect/>
          <a:stretch/>
        </p:blipFill>
        <p:spPr>
          <a:xfrm>
            <a:off x="727359" y="1910898"/>
            <a:ext cx="1845332" cy="1476272"/>
          </a:xfrm>
          <a:prstGeom prst="rect">
            <a:avLst/>
          </a:prstGeom>
          <a:noFill/>
          <a:ln>
            <a:noFill/>
          </a:ln>
        </p:spPr>
      </p:pic>
      <p:pic>
        <p:nvPicPr>
          <p:cNvPr id="87" name="Google Shape;87;p2"/>
          <p:cNvPicPr preferRelativeResize="0"/>
          <p:nvPr/>
        </p:nvPicPr>
        <p:blipFill rotWithShape="1">
          <a:blip r:embed="rId4">
            <a:alphaModFix/>
          </a:blip>
          <a:srcRect/>
          <a:stretch/>
        </p:blipFill>
        <p:spPr>
          <a:xfrm>
            <a:off x="3530377" y="1847975"/>
            <a:ext cx="1657284" cy="1602076"/>
          </a:xfrm>
          <a:prstGeom prst="rect">
            <a:avLst/>
          </a:prstGeom>
          <a:noFill/>
          <a:ln>
            <a:noFill/>
          </a:ln>
        </p:spPr>
      </p:pic>
      <p:sp>
        <p:nvSpPr>
          <p:cNvPr id="88" name="Google Shape;88;p2"/>
          <p:cNvSpPr txBox="1"/>
          <p:nvPr/>
        </p:nvSpPr>
        <p:spPr>
          <a:xfrm>
            <a:off x="3281050" y="3633000"/>
            <a:ext cx="2582100" cy="66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800"/>
              </a:spcBef>
              <a:spcAft>
                <a:spcPts val="0"/>
              </a:spcAft>
              <a:buClr>
                <a:srgbClr val="000000"/>
              </a:buClr>
              <a:buSzPts val="1000"/>
              <a:buFont typeface="Arial"/>
              <a:buNone/>
            </a:pPr>
            <a:r>
              <a:rPr lang="en-GB" sz="1300">
                <a:latin typeface="Roboto Light"/>
                <a:ea typeface="Roboto Light"/>
                <a:cs typeface="Roboto Light"/>
                <a:sym typeface="Roboto Light"/>
              </a:rPr>
              <a:t>Ekonomika kā daudzveidīga un iekļauta sabiedrībā un ekoloģiskajā pasaulē, no kuras tā ir atkarīga</a:t>
            </a:r>
            <a:endParaRPr sz="1300" b="0" i="0" u="none" strike="noStrike" cap="none">
              <a:solidFill>
                <a:srgbClr val="000000"/>
              </a:solidFill>
              <a:latin typeface="Roboto Light"/>
              <a:ea typeface="Roboto Light"/>
              <a:cs typeface="Roboto Light"/>
              <a:sym typeface="Roboto Light"/>
            </a:endParaRPr>
          </a:p>
        </p:txBody>
      </p:sp>
      <p:sp>
        <p:nvSpPr>
          <p:cNvPr id="89" name="Google Shape;89;p2"/>
          <p:cNvSpPr txBox="1"/>
          <p:nvPr/>
        </p:nvSpPr>
        <p:spPr>
          <a:xfrm>
            <a:off x="288425" y="3633025"/>
            <a:ext cx="2723100" cy="66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800"/>
              </a:spcBef>
              <a:spcAft>
                <a:spcPts val="0"/>
              </a:spcAft>
              <a:buClr>
                <a:srgbClr val="000000"/>
              </a:buClr>
              <a:buSzPts val="1000"/>
              <a:buFont typeface="Arial"/>
              <a:buNone/>
            </a:pPr>
            <a:r>
              <a:rPr lang="en-GB" sz="1300">
                <a:latin typeface="Roboto Light"/>
                <a:ea typeface="Roboto Light"/>
                <a:cs typeface="Roboto Light"/>
                <a:sym typeface="Roboto Light"/>
              </a:rPr>
              <a:t>Ekonomika kā slēgta naudas un resursu plūsma starp mājsaimniecībām un uzņēmumiem</a:t>
            </a:r>
            <a:endParaRPr sz="1300" b="0" i="0" u="none" strike="noStrike" cap="none">
              <a:solidFill>
                <a:srgbClr val="000000"/>
              </a:solidFill>
              <a:latin typeface="Roboto Light"/>
              <a:ea typeface="Roboto Light"/>
              <a:cs typeface="Roboto Light"/>
              <a:sym typeface="Roboto Light"/>
            </a:endParaRPr>
          </a:p>
        </p:txBody>
      </p:sp>
      <p:sp>
        <p:nvSpPr>
          <p:cNvPr id="90" name="Google Shape;90;p2"/>
          <p:cNvSpPr txBox="1"/>
          <p:nvPr/>
        </p:nvSpPr>
        <p:spPr>
          <a:xfrm>
            <a:off x="6281575" y="1061400"/>
            <a:ext cx="2319600" cy="380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GB" sz="1300">
                <a:latin typeface="Roboto Light"/>
                <a:ea typeface="Roboto Light"/>
                <a:cs typeface="Roboto Light"/>
                <a:sym typeface="Roboto Light"/>
              </a:rPr>
              <a:t>Tas, ko izvēlamies padarīt redzamu, būtiski ietekmē to, ko pamanām un ko ignorējam.</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0"/>
              </a:spcAft>
              <a:buClr>
                <a:srgbClr val="000000"/>
              </a:buClr>
              <a:buSzPts val="1300"/>
              <a:buFont typeface="Arial"/>
              <a:buNone/>
            </a:pPr>
            <a:r>
              <a:rPr lang="en-GB" sz="1300">
                <a:latin typeface="Roboto Light"/>
                <a:ea typeface="Roboto Light"/>
                <a:cs typeface="Roboto Light"/>
                <a:sym typeface="Roboto Light"/>
              </a:rPr>
              <a:t>Kā ekonomika ir atkarīga no ekoloģiskās pasaules un kā to ietekmē?</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0"/>
              </a:spcAft>
              <a:buClr>
                <a:srgbClr val="000000"/>
              </a:buClr>
              <a:buSzPts val="1300"/>
              <a:buFont typeface="Arial"/>
              <a:buNone/>
            </a:pPr>
            <a:r>
              <a:rPr lang="en-GB" sz="1300">
                <a:latin typeface="Roboto Light"/>
                <a:ea typeface="Roboto Light"/>
                <a:cs typeface="Roboto Light"/>
                <a:sym typeface="Roboto Light"/>
              </a:rPr>
              <a:t>Kā ekonomiku ietekmē sabiedrība:</a:t>
            </a:r>
            <a:r>
              <a:rPr lang="en-GB" sz="1300">
                <a:solidFill>
                  <a:schemeClr val="dk1"/>
                </a:solidFill>
                <a:latin typeface="Roboto Light"/>
                <a:ea typeface="Roboto Light"/>
                <a:cs typeface="Roboto Light"/>
                <a:sym typeface="Roboto Light"/>
              </a:rPr>
              <a:t> l</a:t>
            </a:r>
            <a:r>
              <a:rPr lang="en-GB" sz="1300">
                <a:latin typeface="Roboto Light"/>
                <a:ea typeface="Roboto Light"/>
                <a:cs typeface="Roboto Light"/>
                <a:sym typeface="Roboto Light"/>
              </a:rPr>
              <a:t>ikumi, politika, mediji, pilsoniskās organizācijas u. c.?</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1000"/>
              </a:spcAft>
              <a:buClr>
                <a:srgbClr val="000000"/>
              </a:buClr>
              <a:buSzPts val="1300"/>
              <a:buFont typeface="Arial"/>
              <a:buNone/>
            </a:pPr>
            <a:r>
              <a:rPr lang="en-GB" sz="1300">
                <a:latin typeface="Roboto Light"/>
                <a:ea typeface="Roboto Light"/>
                <a:cs typeface="Roboto Light"/>
                <a:sym typeface="Roboto Light"/>
              </a:rPr>
              <a:t>Kā visas četras ekonomiskās nodrošināšanas sfēras (tirgus, valsts, mājsaimniecība, kopienas) var kopā labi kalpot cilvēcei?</a:t>
            </a:r>
            <a:endParaRPr sz="1300" b="0" i="0" u="none" strike="noStrike" cap="none">
              <a:solidFill>
                <a:srgbClr val="000000"/>
              </a:solidFill>
              <a:latin typeface="Roboto Light"/>
              <a:ea typeface="Roboto Light"/>
              <a:cs typeface="Roboto Light"/>
              <a:sym typeface="Roboto Light"/>
            </a:endParaRPr>
          </a:p>
        </p:txBody>
      </p:sp>
      <p:pic>
        <p:nvPicPr>
          <p:cNvPr id="91" name="Google Shape;91;p2"/>
          <p:cNvPicPr preferRelativeResize="0"/>
          <p:nvPr/>
        </p:nvPicPr>
        <p:blipFill rotWithShape="1">
          <a:blip r:embed="rId5">
            <a:alphaModFix/>
          </a:blip>
          <a:srcRect/>
          <a:stretch/>
        </p:blipFill>
        <p:spPr>
          <a:xfrm>
            <a:off x="3383092" y="1808723"/>
            <a:ext cx="2377816" cy="1678455"/>
          </a:xfrm>
          <a:prstGeom prst="rect">
            <a:avLst/>
          </a:prstGeom>
          <a:noFill/>
          <a:ln>
            <a:noFill/>
          </a:ln>
        </p:spPr>
      </p:pic>
      <p:sp>
        <p:nvSpPr>
          <p:cNvPr id="92" name="Google Shape;92;p2"/>
          <p:cNvSpPr/>
          <p:nvPr/>
        </p:nvSpPr>
        <p:spPr>
          <a:xfrm>
            <a:off x="2821063" y="1270634"/>
            <a:ext cx="579900" cy="110700"/>
          </a:xfrm>
          <a:prstGeom prst="rightArrow">
            <a:avLst>
              <a:gd name="adj1" fmla="val 50000"/>
              <a:gd name="adj2" fmla="val 77287"/>
            </a:avLst>
          </a:prstGeom>
          <a:solidFill>
            <a:srgbClr val="000000"/>
          </a:solidFill>
          <a:ln w="9525" cap="flat" cmpd="sng">
            <a:solidFill>
              <a:srgbClr val="000000"/>
            </a:solidFill>
            <a:prstDash val="solid"/>
            <a:round/>
            <a:headEnd type="none" w="sm" len="sm"/>
            <a:tailEnd type="none" w="sm" len="sm"/>
          </a:ln>
        </p:spPr>
        <p:txBody>
          <a:bodyPr spcFirstLastPara="1" wrap="square" lIns="72850" tIns="72850" rIns="72850" bIns="7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txBox="1"/>
          <p:nvPr/>
        </p:nvSpPr>
        <p:spPr>
          <a:xfrm>
            <a:off x="687525" y="1061225"/>
            <a:ext cx="1924800" cy="556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no</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cirkulāras plūsmas</a:t>
            </a:r>
            <a:endParaRPr sz="1600" b="1" i="0" u="none" strike="noStrike" cap="none">
              <a:solidFill>
                <a:srgbClr val="000000"/>
              </a:solidFill>
              <a:latin typeface="Roboto"/>
              <a:ea typeface="Roboto"/>
              <a:cs typeface="Roboto"/>
              <a:sym typeface="Roboto"/>
            </a:endParaRPr>
          </a:p>
        </p:txBody>
      </p:sp>
      <p:sp>
        <p:nvSpPr>
          <p:cNvPr id="94" name="Google Shape;94;p2"/>
          <p:cNvSpPr txBox="1"/>
          <p:nvPr/>
        </p:nvSpPr>
        <p:spPr>
          <a:xfrm>
            <a:off x="3609725" y="1061225"/>
            <a:ext cx="1924800" cy="556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uz</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iekļautu</a:t>
            </a:r>
            <a:r>
              <a:rPr lang="en-GB" sz="1600" b="1" i="0" u="none" strike="noStrike" cap="none">
                <a:solidFill>
                  <a:srgbClr val="000000"/>
                </a:solidFill>
                <a:latin typeface="Roboto"/>
                <a:ea typeface="Roboto"/>
                <a:cs typeface="Roboto"/>
                <a:sym typeface="Roboto"/>
              </a:rPr>
              <a:t> </a:t>
            </a:r>
            <a:r>
              <a:rPr lang="en-GB" sz="1600" b="1">
                <a:latin typeface="Roboto"/>
                <a:ea typeface="Roboto"/>
                <a:cs typeface="Roboto"/>
                <a:sym typeface="Roboto"/>
              </a:rPr>
              <a:t>ekonomiku</a:t>
            </a:r>
            <a:endParaRPr sz="1600" b="1" i="0" u="none" strike="noStrike" cap="none">
              <a:solidFill>
                <a:srgbClr val="000000"/>
              </a:solidFill>
              <a:latin typeface="Roboto"/>
              <a:ea typeface="Roboto"/>
              <a:cs typeface="Roboto"/>
              <a:sym typeface="Roboto"/>
            </a:endParaRPr>
          </a:p>
        </p:txBody>
      </p:sp>
      <p:pic>
        <p:nvPicPr>
          <p:cNvPr id="95" name="Google Shape;95;p2" descr="A picture containing icon&#10;&#10;Description automatically generated"/>
          <p:cNvPicPr preferRelativeResize="0"/>
          <p:nvPr/>
        </p:nvPicPr>
        <p:blipFill rotWithShape="1">
          <a:blip r:embed="rId6">
            <a:alphaModFix/>
          </a:blip>
          <a:srcRect/>
          <a:stretch/>
        </p:blipFill>
        <p:spPr>
          <a:xfrm>
            <a:off x="152400" y="4572000"/>
            <a:ext cx="918106" cy="497808"/>
          </a:xfrm>
          <a:prstGeom prst="rect">
            <a:avLst/>
          </a:prstGeom>
          <a:noFill/>
          <a:ln>
            <a:noFill/>
          </a:ln>
        </p:spPr>
      </p:pic>
      <p:sp>
        <p:nvSpPr>
          <p:cNvPr id="96" name="Google Shape;96;p2"/>
          <p:cNvSpPr txBox="1"/>
          <p:nvPr/>
        </p:nvSpPr>
        <p:spPr>
          <a:xfrm>
            <a:off x="8534400" y="4800600"/>
            <a:ext cx="381000" cy="228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1" i="0" u="none" strike="noStrike" cap="none">
                <a:solidFill>
                  <a:srgbClr val="000000"/>
                </a:solidFill>
                <a:latin typeface="Roboto"/>
                <a:ea typeface="Roboto"/>
                <a:cs typeface="Roboto"/>
                <a:sym typeface="Roboto"/>
              </a:rPr>
              <a:t>2</a:t>
            </a:fld>
            <a:endParaRPr sz="900" b="1" i="0" u="none" strike="noStrike" cap="non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p:nvPr/>
        </p:nvSpPr>
        <p:spPr>
          <a:xfrm>
            <a:off x="818550" y="227298"/>
            <a:ext cx="7506900" cy="540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latin typeface="Roboto"/>
                <a:ea typeface="Roboto"/>
                <a:cs typeface="Roboto"/>
                <a:sym typeface="Roboto"/>
              </a:rPr>
              <a:t>2. </a:t>
            </a:r>
            <a:r>
              <a:rPr lang="en-GB" sz="2400" b="1">
                <a:solidFill>
                  <a:schemeClr val="dk1"/>
                </a:solidFill>
                <a:latin typeface="Roboto"/>
                <a:ea typeface="Roboto"/>
                <a:cs typeface="Roboto"/>
                <a:sym typeface="Roboto"/>
              </a:rPr>
              <a:t>Ieraugi lielo ekonomisko ainu</a:t>
            </a:r>
            <a:r>
              <a:rPr lang="en-GB" sz="2400" b="1" i="0" u="none" strike="noStrike" cap="none">
                <a:solidFill>
                  <a:schemeClr val="dk1"/>
                </a:solidFill>
                <a:latin typeface="Roboto"/>
                <a:ea typeface="Roboto"/>
                <a:cs typeface="Roboto"/>
                <a:sym typeface="Roboto"/>
              </a:rPr>
              <a:t> (2 </a:t>
            </a:r>
            <a:r>
              <a:rPr lang="en-GB" sz="2400" b="1">
                <a:solidFill>
                  <a:schemeClr val="dk1"/>
                </a:solidFill>
                <a:latin typeface="Roboto"/>
                <a:ea typeface="Roboto"/>
                <a:cs typeface="Roboto"/>
                <a:sym typeface="Roboto"/>
              </a:rPr>
              <a:t>no</a:t>
            </a:r>
            <a:r>
              <a:rPr lang="en-GB" sz="2400" b="1" i="0" u="none" strike="noStrike" cap="none">
                <a:solidFill>
                  <a:schemeClr val="dk1"/>
                </a:solidFill>
                <a:latin typeface="Roboto"/>
                <a:ea typeface="Roboto"/>
                <a:cs typeface="Roboto"/>
                <a:sym typeface="Roboto"/>
              </a:rPr>
              <a:t> 2)</a:t>
            </a:r>
            <a:endParaRPr sz="2400" b="1" i="0" u="none" strike="noStrike" cap="none">
              <a:solidFill>
                <a:schemeClr val="dk1"/>
              </a:solidFill>
              <a:latin typeface="Roboto"/>
              <a:ea typeface="Roboto"/>
              <a:cs typeface="Roboto"/>
              <a:sym typeface="Roboto"/>
            </a:endParaRPr>
          </a:p>
        </p:txBody>
      </p:sp>
      <p:sp>
        <p:nvSpPr>
          <p:cNvPr id="118" name="Google Shape;118;p3"/>
          <p:cNvSpPr txBox="1"/>
          <p:nvPr/>
        </p:nvSpPr>
        <p:spPr>
          <a:xfrm>
            <a:off x="3315649" y="3597100"/>
            <a:ext cx="2512800" cy="1378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800"/>
              </a:spcBef>
              <a:spcAft>
                <a:spcPts val="0"/>
              </a:spcAft>
              <a:buClr>
                <a:schemeClr val="dk1"/>
              </a:buClr>
              <a:buSzPts val="1000"/>
              <a:buFont typeface="Arial"/>
              <a:buNone/>
            </a:pPr>
            <a:r>
              <a:rPr lang="en-GB" sz="1100">
                <a:solidFill>
                  <a:schemeClr val="dk1"/>
                </a:solidFill>
                <a:latin typeface="Roboto Light"/>
                <a:ea typeface="Roboto Light"/>
                <a:cs typeface="Roboto Light"/>
                <a:sym typeface="Roboto Light"/>
              </a:rPr>
              <a:t>Kādas </a:t>
            </a:r>
            <a:r>
              <a:rPr lang="en-GB" sz="1100" i="1">
                <a:solidFill>
                  <a:schemeClr val="dk1"/>
                </a:solidFill>
                <a:latin typeface="Roboto Light"/>
                <a:ea typeface="Roboto Light"/>
                <a:cs typeface="Roboto Light"/>
                <a:sym typeface="Roboto Light"/>
              </a:rPr>
              <a:t>lomas</a:t>
            </a:r>
            <a:r>
              <a:rPr lang="en-GB" sz="1100">
                <a:solidFill>
                  <a:schemeClr val="dk1"/>
                </a:solidFill>
                <a:latin typeface="Roboto Light"/>
                <a:ea typeface="Roboto Light"/>
                <a:cs typeface="Roboto Light"/>
                <a:sym typeface="Roboto Light"/>
              </a:rPr>
              <a:t> tu spēlē katrā no šīm četrām ekonomiskajām sfērām?</a:t>
            </a:r>
            <a:endParaRPr sz="1100" b="0" i="0" u="none" strike="noStrike" cap="none">
              <a:solidFill>
                <a:schemeClr val="dk1"/>
              </a:solidFill>
              <a:latin typeface="Roboto Light"/>
              <a:ea typeface="Roboto Light"/>
              <a:cs typeface="Roboto Light"/>
              <a:sym typeface="Roboto Light"/>
            </a:endParaRPr>
          </a:p>
          <a:p>
            <a:pPr marL="0" marR="0" lvl="0" indent="0" algn="l" rtl="0">
              <a:lnSpc>
                <a:spcPct val="115000"/>
              </a:lnSpc>
              <a:spcBef>
                <a:spcPts val="800"/>
              </a:spcBef>
              <a:spcAft>
                <a:spcPts val="0"/>
              </a:spcAft>
              <a:buClr>
                <a:srgbClr val="000000"/>
              </a:buClr>
              <a:buSzPts val="1000"/>
              <a:buFont typeface="Arial"/>
              <a:buNone/>
            </a:pPr>
            <a:r>
              <a:rPr lang="en-GB" sz="1100">
                <a:solidFill>
                  <a:schemeClr val="dk1"/>
                </a:solidFill>
                <a:latin typeface="Roboto Light"/>
                <a:ea typeface="Roboto Light"/>
                <a:cs typeface="Roboto Light"/>
                <a:sym typeface="Roboto Light"/>
              </a:rPr>
              <a:t>Kuras no šīm </a:t>
            </a:r>
            <a:r>
              <a:rPr lang="en-GB" sz="1100" i="1">
                <a:solidFill>
                  <a:schemeClr val="dk1"/>
                </a:solidFill>
                <a:latin typeface="Roboto Light"/>
                <a:ea typeface="Roboto Light"/>
                <a:cs typeface="Roboto Light"/>
                <a:sym typeface="Roboto Light"/>
              </a:rPr>
              <a:t>lomām</a:t>
            </a:r>
            <a:r>
              <a:rPr lang="en-GB" sz="1100">
                <a:solidFill>
                  <a:schemeClr val="dk1"/>
                </a:solidFill>
                <a:latin typeface="Roboto Light"/>
                <a:ea typeface="Roboto Light"/>
                <a:cs typeface="Roboto Light"/>
                <a:sym typeface="Roboto Light"/>
              </a:rPr>
              <a:t> tev liekas pienācīgi novērtētas?</a:t>
            </a:r>
            <a:endParaRPr sz="1100">
              <a:solidFill>
                <a:schemeClr val="dk1"/>
              </a:solidFill>
              <a:latin typeface="Roboto Light"/>
              <a:ea typeface="Roboto Light"/>
              <a:cs typeface="Roboto Light"/>
              <a:sym typeface="Roboto Light"/>
            </a:endParaRPr>
          </a:p>
          <a:p>
            <a:pPr marL="0" marR="0" lvl="0" indent="0" algn="l" rtl="0">
              <a:lnSpc>
                <a:spcPct val="115000"/>
              </a:lnSpc>
              <a:spcBef>
                <a:spcPts val="800"/>
              </a:spcBef>
              <a:spcAft>
                <a:spcPts val="0"/>
              </a:spcAft>
              <a:buClr>
                <a:srgbClr val="000000"/>
              </a:buClr>
              <a:buSzPts val="1000"/>
              <a:buFont typeface="Arial"/>
              <a:buNone/>
            </a:pPr>
            <a:r>
              <a:rPr lang="en-GB" sz="1100">
                <a:latin typeface="Roboto Light"/>
                <a:ea typeface="Roboto Light"/>
                <a:cs typeface="Roboto Light"/>
                <a:sym typeface="Roboto Light"/>
              </a:rPr>
              <a:t>Kur tu redzi piemērus, kā šīs sfēras labi sastrādājas un kā </a:t>
            </a:r>
            <a:r>
              <a:rPr lang="en-GB" sz="1300">
                <a:solidFill>
                  <a:schemeClr val="dk1"/>
                </a:solidFill>
                <a:latin typeface="Roboto Light"/>
                <a:ea typeface="Roboto Light"/>
                <a:cs typeface="Roboto Light"/>
                <a:sym typeface="Roboto Light"/>
              </a:rPr>
              <a:t>– </a:t>
            </a:r>
            <a:r>
              <a:rPr lang="en-GB" sz="1100">
                <a:latin typeface="Roboto Light"/>
                <a:ea typeface="Roboto Light"/>
                <a:cs typeface="Roboto Light"/>
                <a:sym typeface="Roboto Light"/>
              </a:rPr>
              <a:t>ne tik labi? </a:t>
            </a:r>
            <a:endParaRPr sz="1100" b="0" i="0" u="none" strike="noStrike" cap="none">
              <a:solidFill>
                <a:srgbClr val="000000"/>
              </a:solidFill>
              <a:latin typeface="Roboto Light"/>
              <a:ea typeface="Roboto Light"/>
              <a:cs typeface="Roboto Light"/>
              <a:sym typeface="Roboto Light"/>
            </a:endParaRPr>
          </a:p>
        </p:txBody>
      </p:sp>
      <p:pic>
        <p:nvPicPr>
          <p:cNvPr id="119" name="Google Shape;119;p3"/>
          <p:cNvPicPr preferRelativeResize="0"/>
          <p:nvPr/>
        </p:nvPicPr>
        <p:blipFill rotWithShape="1">
          <a:blip r:embed="rId3">
            <a:alphaModFix/>
          </a:blip>
          <a:srcRect l="32216" t="22859" r="32301" b="23020"/>
          <a:stretch/>
        </p:blipFill>
        <p:spPr>
          <a:xfrm>
            <a:off x="3766516" y="1790933"/>
            <a:ext cx="1611000" cy="1678500"/>
          </a:xfrm>
          <a:prstGeom prst="ellipse">
            <a:avLst/>
          </a:prstGeom>
          <a:noFill/>
          <a:ln>
            <a:noFill/>
          </a:ln>
        </p:spPr>
      </p:pic>
      <p:sp>
        <p:nvSpPr>
          <p:cNvPr id="120" name="Google Shape;120;p3"/>
          <p:cNvSpPr txBox="1"/>
          <p:nvPr/>
        </p:nvSpPr>
        <p:spPr>
          <a:xfrm>
            <a:off x="501693" y="2891187"/>
            <a:ext cx="2319600" cy="1487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GB" sz="1100" b="1">
                <a:latin typeface="Roboto"/>
                <a:ea typeface="Roboto"/>
                <a:cs typeface="Roboto"/>
                <a:sym typeface="Roboto"/>
              </a:rPr>
              <a:t>Tirgus</a:t>
            </a:r>
            <a:endParaRPr sz="1100" b="1" i="0" u="none" strike="noStrike" cap="none">
              <a:solidFill>
                <a:srgbClr val="000000"/>
              </a:solidFill>
              <a:latin typeface="Roboto"/>
              <a:ea typeface="Roboto"/>
              <a:cs typeface="Roboto"/>
              <a:sym typeface="Roboto"/>
            </a:endParaRPr>
          </a:p>
          <a:p>
            <a:pPr marL="0" marR="0" lvl="0" indent="0" algn="l" rtl="0">
              <a:lnSpc>
                <a:spcPct val="115000"/>
              </a:lnSpc>
              <a:spcBef>
                <a:spcPts val="600"/>
              </a:spcBef>
              <a:spcAft>
                <a:spcPts val="600"/>
              </a:spcAft>
              <a:buClr>
                <a:srgbClr val="000000"/>
              </a:buClr>
              <a:buSzPts val="1000"/>
              <a:buFont typeface="Arial"/>
              <a:buNone/>
            </a:pPr>
            <a:r>
              <a:rPr lang="en-GB" sz="1000">
                <a:latin typeface="Roboto Light"/>
                <a:ea typeface="Roboto Light"/>
                <a:cs typeface="Roboto Light"/>
                <a:sym typeface="Roboto Light"/>
              </a:rPr>
              <a:t>Mehāniskms, kurā preces un pakalpojumi tiek pirkti un pārdoti, balstoties noteiktā apmaiņas vērtībā un noteikumos, kā arī cilvēki, grupas un organizācijas, kas tajā piedalās. Šeit tu vari būt </a:t>
            </a:r>
            <a:r>
              <a:rPr lang="en-GB" sz="1000" i="1">
                <a:latin typeface="Roboto Light"/>
                <a:ea typeface="Roboto Light"/>
                <a:cs typeface="Roboto Light"/>
                <a:sym typeface="Roboto Light"/>
              </a:rPr>
              <a:t>patērētājs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ražotājs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darbinieks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īpašnieks…</a:t>
            </a:r>
            <a:r>
              <a:rPr lang="en-GB" sz="1000">
                <a:latin typeface="Roboto Light"/>
                <a:ea typeface="Roboto Light"/>
                <a:cs typeface="Roboto Light"/>
                <a:sym typeface="Roboto Light"/>
              </a:rPr>
              <a:t> vai </a:t>
            </a:r>
            <a:r>
              <a:rPr lang="en-GB" sz="1000" i="1">
                <a:latin typeface="Roboto Light"/>
                <a:ea typeface="Roboto Light"/>
                <a:cs typeface="Roboto Light"/>
                <a:sym typeface="Roboto Light"/>
              </a:rPr>
              <a:t>trūcīgais</a:t>
            </a:r>
            <a:r>
              <a:rPr lang="en-GB" sz="1000">
                <a:latin typeface="Roboto Light"/>
                <a:ea typeface="Roboto Light"/>
                <a:cs typeface="Roboto Light"/>
                <a:sym typeface="Roboto Light"/>
              </a:rPr>
              <a:t>.</a:t>
            </a:r>
            <a:endParaRPr sz="1000" b="0" i="1" u="none" strike="noStrike" cap="none">
              <a:solidFill>
                <a:srgbClr val="000000"/>
              </a:solidFill>
              <a:latin typeface="Roboto Light"/>
              <a:ea typeface="Roboto Light"/>
              <a:cs typeface="Roboto Light"/>
              <a:sym typeface="Roboto Light"/>
            </a:endParaRPr>
          </a:p>
        </p:txBody>
      </p:sp>
      <p:sp>
        <p:nvSpPr>
          <p:cNvPr id="121" name="Google Shape;121;p3"/>
          <p:cNvSpPr txBox="1"/>
          <p:nvPr/>
        </p:nvSpPr>
        <p:spPr>
          <a:xfrm>
            <a:off x="501693" y="1019912"/>
            <a:ext cx="2319600" cy="1664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GB" sz="1100" b="1">
                <a:latin typeface="Roboto"/>
                <a:ea typeface="Roboto"/>
                <a:cs typeface="Roboto"/>
                <a:sym typeface="Roboto"/>
              </a:rPr>
              <a:t>Mājsaimniecība</a:t>
            </a:r>
            <a:endParaRPr sz="1100" b="1" i="0" u="none" strike="noStrike" cap="none">
              <a:solidFill>
                <a:srgbClr val="000000"/>
              </a:solidFill>
              <a:latin typeface="Roboto"/>
              <a:ea typeface="Roboto"/>
              <a:cs typeface="Roboto"/>
              <a:sym typeface="Roboto"/>
            </a:endParaRPr>
          </a:p>
          <a:p>
            <a:pPr marL="0" marR="0" lvl="0" indent="0" algn="l" rtl="0">
              <a:lnSpc>
                <a:spcPct val="115000"/>
              </a:lnSpc>
              <a:spcBef>
                <a:spcPts val="600"/>
              </a:spcBef>
              <a:spcAft>
                <a:spcPts val="600"/>
              </a:spcAft>
              <a:buClr>
                <a:srgbClr val="000000"/>
              </a:buClr>
              <a:buSzPts val="1000"/>
              <a:buFont typeface="Arial"/>
              <a:buNone/>
            </a:pPr>
            <a:r>
              <a:rPr lang="en-GB" sz="1000">
                <a:latin typeface="Roboto Light"/>
                <a:ea typeface="Roboto Light"/>
                <a:cs typeface="Roboto Light"/>
                <a:sym typeface="Roboto Light"/>
              </a:rPr>
              <a:t>Neapmaksātas aktivitātes mājsaimniecībā, kas nodrošina ģimenes un sabiedrības dzīves pamatus – izmantojot laiku, zināšanas, prasmes, rūpes, empātiju, mācīšanos un savstarpīgumu. Šeit tu vari būt </a:t>
            </a:r>
            <a:r>
              <a:rPr lang="en-GB" sz="1000" i="1">
                <a:latin typeface="Roboto Light"/>
                <a:ea typeface="Roboto Light"/>
                <a:cs typeface="Roboto Light"/>
                <a:sym typeface="Roboto Light"/>
              </a:rPr>
              <a:t>vecāks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bērns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partneris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radinieks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aprūpētājs…</a:t>
            </a:r>
            <a:r>
              <a:rPr lang="en-GB" sz="1000">
                <a:latin typeface="Roboto Light"/>
                <a:ea typeface="Roboto Light"/>
                <a:cs typeface="Roboto Light"/>
                <a:sym typeface="Roboto Light"/>
              </a:rPr>
              <a:t> vai </a:t>
            </a:r>
            <a:r>
              <a:rPr lang="en-GB" sz="1000" i="1">
                <a:latin typeface="Roboto Light"/>
                <a:ea typeface="Roboto Light"/>
                <a:cs typeface="Roboto Light"/>
                <a:sym typeface="Roboto Light"/>
              </a:rPr>
              <a:t>viens pats</a:t>
            </a:r>
            <a:r>
              <a:rPr lang="en-GB" sz="1000">
                <a:latin typeface="Roboto Light"/>
                <a:ea typeface="Roboto Light"/>
                <a:cs typeface="Roboto Light"/>
                <a:sym typeface="Roboto Light"/>
              </a:rPr>
              <a:t>.</a:t>
            </a:r>
            <a:endParaRPr sz="1100" b="1" i="1" u="none" strike="noStrike" cap="none">
              <a:solidFill>
                <a:srgbClr val="000000"/>
              </a:solidFill>
              <a:latin typeface="Roboto"/>
              <a:ea typeface="Roboto"/>
              <a:cs typeface="Roboto"/>
              <a:sym typeface="Roboto"/>
            </a:endParaRPr>
          </a:p>
        </p:txBody>
      </p:sp>
      <p:sp>
        <p:nvSpPr>
          <p:cNvPr id="122" name="Google Shape;122;p3"/>
          <p:cNvSpPr txBox="1"/>
          <p:nvPr/>
        </p:nvSpPr>
        <p:spPr>
          <a:xfrm>
            <a:off x="6326125" y="2891200"/>
            <a:ext cx="2319600" cy="1133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GB" sz="1100" b="1">
                <a:latin typeface="Roboto"/>
                <a:ea typeface="Roboto"/>
                <a:cs typeface="Roboto"/>
                <a:sym typeface="Roboto"/>
              </a:rPr>
              <a:t>Kopienas</a:t>
            </a:r>
            <a:endParaRPr sz="1100" b="1" i="0" u="none" strike="noStrike" cap="none">
              <a:solidFill>
                <a:srgbClr val="000000"/>
              </a:solidFill>
              <a:latin typeface="Roboto"/>
              <a:ea typeface="Roboto"/>
              <a:cs typeface="Roboto"/>
              <a:sym typeface="Roboto"/>
            </a:endParaRPr>
          </a:p>
          <a:p>
            <a:pPr marL="0" marR="0" lvl="0" indent="0" algn="l" rtl="0">
              <a:lnSpc>
                <a:spcPct val="115000"/>
              </a:lnSpc>
              <a:spcBef>
                <a:spcPts val="600"/>
              </a:spcBef>
              <a:spcAft>
                <a:spcPts val="600"/>
              </a:spcAft>
              <a:buClr>
                <a:srgbClr val="000000"/>
              </a:buClr>
              <a:buSzPts val="1000"/>
              <a:buFont typeface="Arial"/>
              <a:buNone/>
            </a:pPr>
            <a:r>
              <a:rPr lang="en-GB" sz="1000">
                <a:latin typeface="Roboto Light"/>
                <a:ea typeface="Roboto Light"/>
                <a:cs typeface="Roboto Light"/>
                <a:sym typeface="Roboto Light"/>
              </a:rPr>
              <a:t>Process un formas, kā kopiena pārvalda un kopj kopīgus resursus ārpus tirgus un valsts pārvaldes – kopējam labumam. Šeit vari būt </a:t>
            </a:r>
            <a:r>
              <a:rPr lang="en-GB" sz="1000" i="1">
                <a:latin typeface="Roboto Light"/>
                <a:ea typeface="Roboto Light"/>
                <a:cs typeface="Roboto Light"/>
                <a:sym typeface="Roboto Light"/>
              </a:rPr>
              <a:t>dalībnieks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līdzradītājs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brīvprātīgais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pārvaldītājs…</a:t>
            </a:r>
            <a:r>
              <a:rPr lang="en-GB" sz="1000">
                <a:latin typeface="Roboto Light"/>
                <a:ea typeface="Roboto Light"/>
                <a:cs typeface="Roboto Light"/>
                <a:sym typeface="Roboto Light"/>
              </a:rPr>
              <a:t> vai </a:t>
            </a:r>
            <a:r>
              <a:rPr lang="en-GB" sz="1000" i="1">
                <a:latin typeface="Roboto Light"/>
                <a:ea typeface="Roboto Light"/>
                <a:cs typeface="Roboto Light"/>
                <a:sym typeface="Roboto Light"/>
              </a:rPr>
              <a:t>izolēts</a:t>
            </a:r>
            <a:r>
              <a:rPr lang="en-GB" sz="1000">
                <a:latin typeface="Roboto Light"/>
                <a:ea typeface="Roboto Light"/>
                <a:cs typeface="Roboto Light"/>
                <a:sym typeface="Roboto Light"/>
              </a:rPr>
              <a:t>.</a:t>
            </a:r>
            <a:r>
              <a:rPr lang="en-GB" sz="1000" b="0" i="0" u="none" strike="noStrike" cap="none">
                <a:solidFill>
                  <a:srgbClr val="000000"/>
                </a:solidFill>
                <a:latin typeface="Roboto Light"/>
                <a:ea typeface="Roboto Light"/>
                <a:cs typeface="Roboto Light"/>
                <a:sym typeface="Roboto Light"/>
              </a:rPr>
              <a:t> </a:t>
            </a:r>
            <a:endParaRPr sz="1000" b="0" i="1" u="none" strike="noStrike" cap="none">
              <a:solidFill>
                <a:srgbClr val="000000"/>
              </a:solidFill>
              <a:latin typeface="Roboto Light"/>
              <a:ea typeface="Roboto Light"/>
              <a:cs typeface="Roboto Light"/>
              <a:sym typeface="Roboto Light"/>
            </a:endParaRPr>
          </a:p>
        </p:txBody>
      </p:sp>
      <p:sp>
        <p:nvSpPr>
          <p:cNvPr id="123" name="Google Shape;123;p3"/>
          <p:cNvSpPr txBox="1"/>
          <p:nvPr/>
        </p:nvSpPr>
        <p:spPr>
          <a:xfrm>
            <a:off x="6326125" y="1019925"/>
            <a:ext cx="2319600" cy="1664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GB" sz="1100" b="1">
                <a:latin typeface="Roboto"/>
                <a:ea typeface="Roboto"/>
                <a:cs typeface="Roboto"/>
                <a:sym typeface="Roboto"/>
              </a:rPr>
              <a:t>Valsts</a:t>
            </a:r>
            <a:endParaRPr sz="1100" b="1" i="0" u="none" strike="noStrike" cap="none">
              <a:solidFill>
                <a:srgbClr val="000000"/>
              </a:solidFill>
              <a:latin typeface="Roboto"/>
              <a:ea typeface="Roboto"/>
              <a:cs typeface="Roboto"/>
              <a:sym typeface="Roboto"/>
            </a:endParaRPr>
          </a:p>
          <a:p>
            <a:pPr marL="0" marR="0" lvl="0" indent="0" algn="l" rtl="0">
              <a:lnSpc>
                <a:spcPct val="115000"/>
              </a:lnSpc>
              <a:spcBef>
                <a:spcPts val="600"/>
              </a:spcBef>
              <a:spcAft>
                <a:spcPts val="600"/>
              </a:spcAft>
              <a:buClr>
                <a:srgbClr val="000000"/>
              </a:buClr>
              <a:buSzPts val="1000"/>
              <a:buFont typeface="Arial"/>
              <a:buNone/>
            </a:pPr>
            <a:r>
              <a:rPr lang="en-GB" sz="1000">
                <a:latin typeface="Roboto Light"/>
                <a:ea typeface="Roboto Light"/>
                <a:cs typeface="Roboto Light"/>
                <a:sym typeface="Roboto Light"/>
              </a:rPr>
              <a:t>Pašvaldības, reģionālās un nacionālās valdības, kas nodrošina sabiedriskos labumus un pakalpojumus, kā arī izveido likumdošanas sistēmu visām pārējām ekonomiskajām aktivitātēm. Šeit tu vari būt </a:t>
            </a:r>
            <a:r>
              <a:rPr lang="en-GB" sz="1000" i="1">
                <a:latin typeface="Roboto Light"/>
                <a:ea typeface="Roboto Light"/>
                <a:cs typeface="Roboto Light"/>
                <a:sym typeface="Roboto Light"/>
              </a:rPr>
              <a:t>iedzīvotājs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pakalpojuma saņēmējs,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ierēdnis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vēlētājs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regulators</a:t>
            </a:r>
            <a:r>
              <a:rPr lang="en-GB" sz="1000">
                <a:latin typeface="Roboto Light"/>
                <a:ea typeface="Roboto Light"/>
                <a:cs typeface="Roboto Light"/>
                <a:sym typeface="Roboto Light"/>
              </a:rPr>
              <a:t>, </a:t>
            </a:r>
            <a:r>
              <a:rPr lang="en-GB" sz="1000" i="1">
                <a:latin typeface="Roboto Light"/>
                <a:ea typeface="Roboto Light"/>
                <a:cs typeface="Roboto Light"/>
                <a:sym typeface="Roboto Light"/>
              </a:rPr>
              <a:t>protestētājs…</a:t>
            </a:r>
            <a:r>
              <a:rPr lang="en-GB" sz="1000">
                <a:latin typeface="Roboto Light"/>
                <a:ea typeface="Roboto Light"/>
                <a:cs typeface="Roboto Light"/>
                <a:sym typeface="Roboto Light"/>
              </a:rPr>
              <a:t> vai </a:t>
            </a:r>
            <a:r>
              <a:rPr lang="en-GB" sz="1000" i="1">
                <a:latin typeface="Roboto Light"/>
                <a:ea typeface="Roboto Light"/>
                <a:cs typeface="Roboto Light"/>
                <a:sym typeface="Roboto Light"/>
              </a:rPr>
              <a:t>bezvalstnieks</a:t>
            </a:r>
            <a:r>
              <a:rPr lang="en-GB" sz="1000">
                <a:latin typeface="Roboto Light"/>
                <a:ea typeface="Roboto Light"/>
                <a:cs typeface="Roboto Light"/>
                <a:sym typeface="Roboto Light"/>
              </a:rPr>
              <a:t>.</a:t>
            </a:r>
            <a:endParaRPr sz="1000" b="0" i="1" u="none" strike="noStrike" cap="none">
              <a:solidFill>
                <a:srgbClr val="000000"/>
              </a:solidFill>
              <a:latin typeface="Roboto Light"/>
              <a:ea typeface="Roboto Light"/>
              <a:cs typeface="Roboto Light"/>
              <a:sym typeface="Roboto Light"/>
            </a:endParaRPr>
          </a:p>
        </p:txBody>
      </p:sp>
      <p:sp>
        <p:nvSpPr>
          <p:cNvPr id="124" name="Google Shape;124;p3"/>
          <p:cNvSpPr txBox="1"/>
          <p:nvPr/>
        </p:nvSpPr>
        <p:spPr>
          <a:xfrm>
            <a:off x="3315675" y="1019925"/>
            <a:ext cx="2512800" cy="558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800"/>
              </a:spcBef>
              <a:spcAft>
                <a:spcPts val="0"/>
              </a:spcAft>
              <a:buClr>
                <a:srgbClr val="000000"/>
              </a:buClr>
              <a:buSzPts val="1000"/>
              <a:buFont typeface="Arial"/>
              <a:buNone/>
            </a:pPr>
            <a:r>
              <a:rPr lang="en-GB" sz="1100">
                <a:latin typeface="Roboto Light"/>
                <a:ea typeface="Roboto Light"/>
                <a:cs typeface="Roboto Light"/>
                <a:sym typeface="Roboto Light"/>
              </a:rPr>
              <a:t>Ekonomikā pastāv četras mūsu vajadzību </a:t>
            </a:r>
            <a:r>
              <a:rPr lang="en-GB" sz="1100" b="1">
                <a:latin typeface="Roboto"/>
                <a:ea typeface="Roboto"/>
                <a:cs typeface="Roboto"/>
                <a:sym typeface="Roboto"/>
              </a:rPr>
              <a:t>nodrošināšanas sfēras </a:t>
            </a:r>
            <a:r>
              <a:rPr lang="en-GB" sz="1100">
                <a:latin typeface="Roboto Light"/>
                <a:ea typeface="Roboto Light"/>
                <a:cs typeface="Roboto Light"/>
                <a:sym typeface="Roboto Light"/>
              </a:rPr>
              <a:t>un daudzas </a:t>
            </a:r>
            <a:r>
              <a:rPr lang="en-GB" sz="1100" i="1">
                <a:latin typeface="Roboto Light"/>
                <a:ea typeface="Roboto Light"/>
                <a:cs typeface="Roboto Light"/>
                <a:sym typeface="Roboto Light"/>
              </a:rPr>
              <a:t>ekonomiskās lomas</a:t>
            </a:r>
            <a:r>
              <a:rPr lang="en-GB" sz="1100">
                <a:latin typeface="Roboto Light"/>
                <a:ea typeface="Roboto Light"/>
                <a:cs typeface="Roboto Light"/>
                <a:sym typeface="Roboto Light"/>
              </a:rPr>
              <a:t>.</a:t>
            </a:r>
            <a:endParaRPr sz="1100" b="0" i="1" u="none" strike="noStrike" cap="none">
              <a:solidFill>
                <a:srgbClr val="000000"/>
              </a:solidFill>
              <a:latin typeface="Roboto Light"/>
              <a:ea typeface="Roboto Light"/>
              <a:cs typeface="Roboto Light"/>
              <a:sym typeface="Roboto Light"/>
            </a:endParaRPr>
          </a:p>
        </p:txBody>
      </p:sp>
      <p:pic>
        <p:nvPicPr>
          <p:cNvPr id="125" name="Google Shape;125;p3" descr="A picture containing icon&#10;&#10;Description automatically generated"/>
          <p:cNvPicPr preferRelativeResize="0"/>
          <p:nvPr/>
        </p:nvPicPr>
        <p:blipFill rotWithShape="1">
          <a:blip r:embed="rId4">
            <a:alphaModFix/>
          </a:blip>
          <a:srcRect/>
          <a:stretch/>
        </p:blipFill>
        <p:spPr>
          <a:xfrm>
            <a:off x="152400" y="4572000"/>
            <a:ext cx="918106" cy="497808"/>
          </a:xfrm>
          <a:prstGeom prst="rect">
            <a:avLst/>
          </a:prstGeom>
          <a:noFill/>
          <a:ln>
            <a:noFill/>
          </a:ln>
        </p:spPr>
      </p:pic>
      <p:sp>
        <p:nvSpPr>
          <p:cNvPr id="126" name="Google Shape;126;p3"/>
          <p:cNvSpPr txBox="1"/>
          <p:nvPr/>
        </p:nvSpPr>
        <p:spPr>
          <a:xfrm>
            <a:off x="8534400" y="4800600"/>
            <a:ext cx="381000" cy="228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1" i="0" u="none" strike="noStrike" cap="none">
                <a:solidFill>
                  <a:srgbClr val="000000"/>
                </a:solidFill>
                <a:latin typeface="Roboto"/>
                <a:ea typeface="Roboto"/>
                <a:cs typeface="Roboto"/>
                <a:sym typeface="Roboto"/>
              </a:rPr>
              <a:t>3</a:t>
            </a:fld>
            <a:endParaRPr sz="900" b="1" i="0" u="none" strike="noStrike" cap="non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720725" y="1061225"/>
            <a:ext cx="1924800" cy="803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no</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racionālā ekonomiskā cilvēka</a:t>
            </a:r>
            <a:endParaRPr sz="1600" b="1" i="0" u="none" strike="noStrike" cap="none">
              <a:solidFill>
                <a:srgbClr val="000000"/>
              </a:solidFill>
              <a:latin typeface="Roboto"/>
              <a:ea typeface="Roboto"/>
              <a:cs typeface="Roboto"/>
              <a:sym typeface="Roboto"/>
            </a:endParaRPr>
          </a:p>
        </p:txBody>
      </p:sp>
      <p:sp>
        <p:nvSpPr>
          <p:cNvPr id="146" name="Google Shape;146;p4"/>
          <p:cNvSpPr txBox="1"/>
          <p:nvPr/>
        </p:nvSpPr>
        <p:spPr>
          <a:xfrm>
            <a:off x="588925" y="3633025"/>
            <a:ext cx="2122200" cy="890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800"/>
              </a:spcBef>
              <a:spcAft>
                <a:spcPts val="0"/>
              </a:spcAft>
              <a:buClr>
                <a:srgbClr val="000000"/>
              </a:buClr>
              <a:buSzPts val="1000"/>
              <a:buFont typeface="Arial"/>
              <a:buNone/>
            </a:pPr>
            <a:r>
              <a:rPr lang="en-GB" sz="1300">
                <a:latin typeface="Roboto Light"/>
                <a:ea typeface="Roboto Light"/>
                <a:cs typeface="Roboto Light"/>
                <a:sym typeface="Roboto Light"/>
              </a:rPr>
              <a:t>Viens pats, personīgo interešu vadīts, aprēķinošs un konkurējošs, ar dabu pie viņa kājām</a:t>
            </a:r>
            <a:endParaRPr sz="1300" b="0" i="0" u="none" strike="noStrike" cap="none">
              <a:solidFill>
                <a:srgbClr val="000000"/>
              </a:solidFill>
              <a:latin typeface="Roboto Light"/>
              <a:ea typeface="Roboto Light"/>
              <a:cs typeface="Roboto Light"/>
              <a:sym typeface="Roboto Light"/>
            </a:endParaRPr>
          </a:p>
        </p:txBody>
      </p:sp>
      <p:sp>
        <p:nvSpPr>
          <p:cNvPr id="147" name="Google Shape;147;p4"/>
          <p:cNvSpPr txBox="1"/>
          <p:nvPr/>
        </p:nvSpPr>
        <p:spPr>
          <a:xfrm>
            <a:off x="6281575" y="1061400"/>
            <a:ext cx="2319600" cy="2527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900"/>
              <a:buFont typeface="Arial"/>
              <a:buNone/>
            </a:pPr>
            <a:r>
              <a:rPr lang="en-GB" sz="1300">
                <a:latin typeface="Roboto Light"/>
                <a:ea typeface="Roboto Light"/>
                <a:cs typeface="Roboto Light"/>
                <a:sym typeface="Roboto Light"/>
              </a:rPr>
              <a:t>Tas, kā sevi aprakstām, nosaka, par ko mēs kļūstam.</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0"/>
              </a:spcAft>
              <a:buClr>
                <a:srgbClr val="000000"/>
              </a:buClr>
              <a:buSzPts val="900"/>
              <a:buFont typeface="Arial"/>
              <a:buNone/>
            </a:pPr>
            <a:r>
              <a:rPr lang="en-GB" sz="1300">
                <a:latin typeface="Roboto Light"/>
                <a:ea typeface="Roboto Light"/>
                <a:cs typeface="Roboto Light"/>
                <a:sym typeface="Roboto Light"/>
              </a:rPr>
              <a:t>Kādām, tavuprāt, vajadzētu būt cilvēces pamata iezīmēm 21. gadsimta ekonomikas modelī?</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1000"/>
              </a:spcAft>
              <a:buClr>
                <a:srgbClr val="000000"/>
              </a:buClr>
              <a:buSzPts val="1300"/>
              <a:buFont typeface="Arial"/>
              <a:buNone/>
            </a:pPr>
            <a:r>
              <a:rPr lang="en-GB" sz="1300">
                <a:latin typeface="Roboto Light"/>
                <a:ea typeface="Roboto Light"/>
                <a:cs typeface="Roboto Light"/>
                <a:sym typeface="Roboto Light"/>
              </a:rPr>
              <a:t>Kas notiktu, ja ekonomika aktīvi veicinātu labāko cilvēka dabā, attīstot mūsu iedzimto spēju sadarboties, līdzdarboties, savstarpēji palīdzēt?</a:t>
            </a:r>
            <a:endParaRPr sz="1300" b="0" i="0" u="none" strike="noStrike" cap="none">
              <a:solidFill>
                <a:srgbClr val="000000"/>
              </a:solidFill>
              <a:latin typeface="Roboto Light"/>
              <a:ea typeface="Roboto Light"/>
              <a:cs typeface="Roboto Light"/>
              <a:sym typeface="Roboto Light"/>
            </a:endParaRPr>
          </a:p>
        </p:txBody>
      </p:sp>
      <p:pic>
        <p:nvPicPr>
          <p:cNvPr id="148" name="Google Shape;148;p4"/>
          <p:cNvPicPr preferRelativeResize="0"/>
          <p:nvPr/>
        </p:nvPicPr>
        <p:blipFill rotWithShape="1">
          <a:blip r:embed="rId3">
            <a:alphaModFix/>
          </a:blip>
          <a:srcRect/>
          <a:stretch/>
        </p:blipFill>
        <p:spPr>
          <a:xfrm>
            <a:off x="1277125" y="1940834"/>
            <a:ext cx="671297" cy="1342617"/>
          </a:xfrm>
          <a:prstGeom prst="rect">
            <a:avLst/>
          </a:prstGeom>
          <a:noFill/>
          <a:ln>
            <a:noFill/>
          </a:ln>
        </p:spPr>
      </p:pic>
      <p:sp>
        <p:nvSpPr>
          <p:cNvPr id="149" name="Google Shape;149;p4"/>
          <p:cNvSpPr txBox="1"/>
          <p:nvPr/>
        </p:nvSpPr>
        <p:spPr>
          <a:xfrm>
            <a:off x="384300" y="227300"/>
            <a:ext cx="8375400" cy="540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latin typeface="Roboto"/>
                <a:ea typeface="Roboto"/>
                <a:cs typeface="Roboto"/>
                <a:sym typeface="Roboto"/>
              </a:rPr>
              <a:t>3. </a:t>
            </a:r>
            <a:r>
              <a:rPr lang="en-GB" sz="2400" b="1">
                <a:solidFill>
                  <a:schemeClr val="dk1"/>
                </a:solidFill>
                <a:latin typeface="Roboto"/>
                <a:ea typeface="Roboto"/>
                <a:cs typeface="Roboto"/>
                <a:sym typeface="Roboto"/>
              </a:rPr>
              <a:t>Kop cilvēka dabu</a:t>
            </a:r>
            <a:endParaRPr sz="2400" b="1" i="0" u="none" strike="noStrike" cap="none">
              <a:solidFill>
                <a:schemeClr val="dk1"/>
              </a:solidFill>
              <a:latin typeface="Roboto"/>
              <a:ea typeface="Roboto"/>
              <a:cs typeface="Roboto"/>
              <a:sym typeface="Roboto"/>
            </a:endParaRPr>
          </a:p>
        </p:txBody>
      </p:sp>
      <p:pic>
        <p:nvPicPr>
          <p:cNvPr id="150" name="Google Shape;150;p4"/>
          <p:cNvPicPr preferRelativeResize="0"/>
          <p:nvPr/>
        </p:nvPicPr>
        <p:blipFill rotWithShape="1">
          <a:blip r:embed="rId4">
            <a:alphaModFix/>
          </a:blip>
          <a:srcRect/>
          <a:stretch/>
        </p:blipFill>
        <p:spPr>
          <a:xfrm>
            <a:off x="3820338" y="2024163"/>
            <a:ext cx="1503324" cy="1453274"/>
          </a:xfrm>
          <a:prstGeom prst="rect">
            <a:avLst/>
          </a:prstGeom>
          <a:noFill/>
          <a:ln>
            <a:noFill/>
          </a:ln>
        </p:spPr>
      </p:pic>
      <p:sp>
        <p:nvSpPr>
          <p:cNvPr id="151" name="Google Shape;151;p4"/>
          <p:cNvSpPr txBox="1"/>
          <p:nvPr/>
        </p:nvSpPr>
        <p:spPr>
          <a:xfrm>
            <a:off x="3412200" y="3633000"/>
            <a:ext cx="2319600" cy="66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800"/>
              </a:spcBef>
              <a:spcAft>
                <a:spcPts val="0"/>
              </a:spcAft>
              <a:buClr>
                <a:srgbClr val="000000"/>
              </a:buClr>
              <a:buSzPts val="1000"/>
              <a:buFont typeface="Arial"/>
              <a:buNone/>
            </a:pPr>
            <a:r>
              <a:rPr lang="en-GB" sz="1300">
                <a:latin typeface="Roboto Light"/>
                <a:ea typeface="Roboto Light"/>
                <a:cs typeface="Roboto Light"/>
                <a:sym typeface="Roboto Light"/>
              </a:rPr>
              <a:t>Rūpīga, līdzjūtīga, savstarpēji atbalstoša kopiena kā dabas daļa</a:t>
            </a:r>
            <a:endParaRPr sz="1300" b="0" i="0" u="none" strike="noStrike" cap="none">
              <a:solidFill>
                <a:srgbClr val="000000"/>
              </a:solidFill>
              <a:latin typeface="Roboto Light"/>
              <a:ea typeface="Roboto Light"/>
              <a:cs typeface="Roboto Light"/>
              <a:sym typeface="Roboto Light"/>
            </a:endParaRPr>
          </a:p>
        </p:txBody>
      </p:sp>
      <p:pic>
        <p:nvPicPr>
          <p:cNvPr id="152" name="Google Shape;152;p4"/>
          <p:cNvPicPr preferRelativeResize="0"/>
          <p:nvPr/>
        </p:nvPicPr>
        <p:blipFill rotWithShape="1">
          <a:blip r:embed="rId5">
            <a:alphaModFix/>
          </a:blip>
          <a:srcRect/>
          <a:stretch/>
        </p:blipFill>
        <p:spPr>
          <a:xfrm>
            <a:off x="846238" y="1930837"/>
            <a:ext cx="1607575" cy="1541175"/>
          </a:xfrm>
          <a:prstGeom prst="rect">
            <a:avLst/>
          </a:prstGeom>
          <a:noFill/>
          <a:ln>
            <a:noFill/>
          </a:ln>
        </p:spPr>
      </p:pic>
      <p:sp>
        <p:nvSpPr>
          <p:cNvPr id="153" name="Google Shape;153;p4"/>
          <p:cNvSpPr/>
          <p:nvPr/>
        </p:nvSpPr>
        <p:spPr>
          <a:xfrm>
            <a:off x="2821063" y="1270634"/>
            <a:ext cx="579900" cy="110700"/>
          </a:xfrm>
          <a:prstGeom prst="rightArrow">
            <a:avLst>
              <a:gd name="adj1" fmla="val 50000"/>
              <a:gd name="adj2" fmla="val 77287"/>
            </a:avLst>
          </a:prstGeom>
          <a:solidFill>
            <a:srgbClr val="000000"/>
          </a:solidFill>
          <a:ln w="9525" cap="flat" cmpd="sng">
            <a:solidFill>
              <a:srgbClr val="000000"/>
            </a:solidFill>
            <a:prstDash val="solid"/>
            <a:round/>
            <a:headEnd type="none" w="sm" len="sm"/>
            <a:tailEnd type="none" w="sm" len="sm"/>
          </a:ln>
        </p:spPr>
        <p:txBody>
          <a:bodyPr spcFirstLastPara="1" wrap="square" lIns="72850" tIns="72850" rIns="72850" bIns="7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txBox="1"/>
          <p:nvPr/>
        </p:nvSpPr>
        <p:spPr>
          <a:xfrm>
            <a:off x="3609725" y="1061225"/>
            <a:ext cx="1924800" cy="803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uz</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sociāli piemēroties spējīgiem cilvēkiem</a:t>
            </a:r>
            <a:endParaRPr sz="1600" b="1" i="0" u="none" strike="noStrike" cap="none">
              <a:solidFill>
                <a:srgbClr val="000000"/>
              </a:solidFill>
              <a:latin typeface="Roboto"/>
              <a:ea typeface="Roboto"/>
              <a:cs typeface="Roboto"/>
              <a:sym typeface="Roboto"/>
            </a:endParaRPr>
          </a:p>
        </p:txBody>
      </p:sp>
      <p:pic>
        <p:nvPicPr>
          <p:cNvPr id="155" name="Google Shape;155;p4" descr="A picture containing icon&#10;&#10;Description automatically generated"/>
          <p:cNvPicPr preferRelativeResize="0"/>
          <p:nvPr/>
        </p:nvPicPr>
        <p:blipFill rotWithShape="1">
          <a:blip r:embed="rId6">
            <a:alphaModFix/>
          </a:blip>
          <a:srcRect/>
          <a:stretch/>
        </p:blipFill>
        <p:spPr>
          <a:xfrm>
            <a:off x="152400" y="4572000"/>
            <a:ext cx="918106" cy="497808"/>
          </a:xfrm>
          <a:prstGeom prst="rect">
            <a:avLst/>
          </a:prstGeom>
          <a:noFill/>
          <a:ln>
            <a:noFill/>
          </a:ln>
        </p:spPr>
      </p:pic>
      <p:sp>
        <p:nvSpPr>
          <p:cNvPr id="156" name="Google Shape;156;p4"/>
          <p:cNvSpPr txBox="1"/>
          <p:nvPr/>
        </p:nvSpPr>
        <p:spPr>
          <a:xfrm>
            <a:off x="8534400" y="4800600"/>
            <a:ext cx="381000" cy="228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1" i="0" u="none" strike="noStrike" cap="none">
                <a:solidFill>
                  <a:srgbClr val="000000"/>
                </a:solidFill>
                <a:latin typeface="Roboto"/>
                <a:ea typeface="Roboto"/>
                <a:cs typeface="Roboto"/>
                <a:sym typeface="Roboto"/>
              </a:rPr>
              <a:t>4</a:t>
            </a:fld>
            <a:endParaRPr sz="900" b="1" i="0" u="none" strike="noStrike" cap="non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5"/>
          <p:cNvPicPr preferRelativeResize="0"/>
          <p:nvPr/>
        </p:nvPicPr>
        <p:blipFill rotWithShape="1">
          <a:blip r:embed="rId3">
            <a:alphaModFix/>
          </a:blip>
          <a:srcRect/>
          <a:stretch/>
        </p:blipFill>
        <p:spPr>
          <a:xfrm>
            <a:off x="3603000" y="2208554"/>
            <a:ext cx="1937999" cy="1031192"/>
          </a:xfrm>
          <a:prstGeom prst="rect">
            <a:avLst/>
          </a:prstGeom>
          <a:noFill/>
          <a:ln>
            <a:noFill/>
          </a:ln>
        </p:spPr>
      </p:pic>
      <p:sp>
        <p:nvSpPr>
          <p:cNvPr id="178" name="Google Shape;178;p5"/>
          <p:cNvSpPr txBox="1"/>
          <p:nvPr/>
        </p:nvSpPr>
        <p:spPr>
          <a:xfrm>
            <a:off x="818550" y="227298"/>
            <a:ext cx="7506900" cy="540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latin typeface="Roboto"/>
                <a:ea typeface="Roboto"/>
                <a:cs typeface="Roboto"/>
                <a:sym typeface="Roboto"/>
              </a:rPr>
              <a:t>4. </a:t>
            </a:r>
            <a:r>
              <a:rPr lang="en-GB" sz="2400" b="1">
                <a:solidFill>
                  <a:schemeClr val="dk1"/>
                </a:solidFill>
                <a:latin typeface="Roboto"/>
                <a:ea typeface="Roboto"/>
                <a:cs typeface="Roboto"/>
                <a:sym typeface="Roboto"/>
              </a:rPr>
              <a:t>Domā sistemātiski</a:t>
            </a:r>
            <a:endParaRPr sz="2400" b="1" i="0" u="none" strike="noStrike" cap="none">
              <a:solidFill>
                <a:schemeClr val="dk1"/>
              </a:solidFill>
              <a:latin typeface="Roboto"/>
              <a:ea typeface="Roboto"/>
              <a:cs typeface="Roboto"/>
              <a:sym typeface="Roboto"/>
            </a:endParaRPr>
          </a:p>
        </p:txBody>
      </p:sp>
      <p:sp>
        <p:nvSpPr>
          <p:cNvPr id="179" name="Google Shape;179;p5"/>
          <p:cNvSpPr txBox="1"/>
          <p:nvPr/>
        </p:nvSpPr>
        <p:spPr>
          <a:xfrm>
            <a:off x="3412200" y="3633000"/>
            <a:ext cx="2319600" cy="890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800"/>
              </a:spcBef>
              <a:spcAft>
                <a:spcPts val="0"/>
              </a:spcAft>
              <a:buClr>
                <a:srgbClr val="000000"/>
              </a:buClr>
              <a:buSzPts val="1000"/>
              <a:buFont typeface="Arial"/>
              <a:buNone/>
            </a:pPr>
            <a:r>
              <a:rPr lang="en-GB" sz="1300">
                <a:latin typeface="Roboto Light"/>
                <a:ea typeface="Roboto Light"/>
                <a:cs typeface="Roboto Light"/>
                <a:sym typeface="Roboto Light"/>
              </a:rPr>
              <a:t>Sarežģītu sistēmu un to savstarpējo saišu neprognozējamības pieņemšana</a:t>
            </a:r>
            <a:endParaRPr sz="1300" b="0" i="0" u="none" strike="noStrike" cap="none">
              <a:solidFill>
                <a:srgbClr val="000000"/>
              </a:solidFill>
              <a:latin typeface="Roboto Light"/>
              <a:ea typeface="Roboto Light"/>
              <a:cs typeface="Roboto Light"/>
              <a:sym typeface="Roboto Light"/>
            </a:endParaRPr>
          </a:p>
        </p:txBody>
      </p:sp>
      <p:sp>
        <p:nvSpPr>
          <p:cNvPr id="180" name="Google Shape;180;p5"/>
          <p:cNvSpPr txBox="1"/>
          <p:nvPr/>
        </p:nvSpPr>
        <p:spPr>
          <a:xfrm>
            <a:off x="543325" y="3633017"/>
            <a:ext cx="2213400" cy="66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800"/>
              </a:spcBef>
              <a:spcAft>
                <a:spcPts val="0"/>
              </a:spcAft>
              <a:buClr>
                <a:srgbClr val="000000"/>
              </a:buClr>
              <a:buSzPts val="1000"/>
              <a:buFont typeface="Arial"/>
              <a:buNone/>
            </a:pPr>
            <a:r>
              <a:rPr lang="en-GB" sz="1300">
                <a:latin typeface="Roboto Light"/>
                <a:ea typeface="Roboto Light"/>
                <a:cs typeface="Roboto Light"/>
                <a:sym typeface="Roboto Light"/>
              </a:rPr>
              <a:t>Sistēmu vienkāršošana, lai prognozētu un kontrolētu rezultātus</a:t>
            </a:r>
            <a:endParaRPr sz="1300" b="0" i="0" u="none" strike="noStrike" cap="none">
              <a:solidFill>
                <a:srgbClr val="000000"/>
              </a:solidFill>
              <a:latin typeface="Roboto Light"/>
              <a:ea typeface="Roboto Light"/>
              <a:cs typeface="Roboto Light"/>
              <a:sym typeface="Roboto Light"/>
            </a:endParaRPr>
          </a:p>
        </p:txBody>
      </p:sp>
      <p:grpSp>
        <p:nvGrpSpPr>
          <p:cNvPr id="181" name="Google Shape;181;p5"/>
          <p:cNvGrpSpPr/>
          <p:nvPr/>
        </p:nvGrpSpPr>
        <p:grpSpPr>
          <a:xfrm>
            <a:off x="835447" y="2699351"/>
            <a:ext cx="1629156" cy="64800"/>
            <a:chOff x="3162300" y="5214950"/>
            <a:chExt cx="1905000" cy="76200"/>
          </a:xfrm>
        </p:grpSpPr>
        <p:grpSp>
          <p:nvGrpSpPr>
            <p:cNvPr id="182" name="Google Shape;182;p5"/>
            <p:cNvGrpSpPr/>
            <p:nvPr/>
          </p:nvGrpSpPr>
          <p:grpSpPr>
            <a:xfrm>
              <a:off x="3162300" y="5214950"/>
              <a:ext cx="1905000" cy="76200"/>
              <a:chOff x="4757725" y="3619500"/>
              <a:chExt cx="1905000" cy="76200"/>
            </a:xfrm>
          </p:grpSpPr>
          <p:sp>
            <p:nvSpPr>
              <p:cNvPr id="183" name="Google Shape;183;p5"/>
              <p:cNvSpPr/>
              <p:nvPr/>
            </p:nvSpPr>
            <p:spPr>
              <a:xfrm>
                <a:off x="4757725" y="3619500"/>
                <a:ext cx="76200" cy="76200"/>
              </a:xfrm>
              <a:prstGeom prst="ellipse">
                <a:avLst/>
              </a:prstGeom>
              <a:solidFill>
                <a:srgbClr val="000000"/>
              </a:solidFill>
              <a:ln>
                <a:noFill/>
              </a:ln>
            </p:spPr>
            <p:txBody>
              <a:bodyPr spcFirstLastPara="1" wrap="square" lIns="72850" tIns="72850" rIns="72850" bIns="728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4" name="Google Shape;184;p5"/>
              <p:cNvSpPr/>
              <p:nvPr/>
            </p:nvSpPr>
            <p:spPr>
              <a:xfrm>
                <a:off x="5672125" y="3619500"/>
                <a:ext cx="76200" cy="76200"/>
              </a:xfrm>
              <a:prstGeom prst="ellipse">
                <a:avLst/>
              </a:prstGeom>
              <a:solidFill>
                <a:srgbClr val="000000"/>
              </a:solidFill>
              <a:ln>
                <a:noFill/>
              </a:ln>
            </p:spPr>
            <p:txBody>
              <a:bodyPr spcFirstLastPara="1" wrap="square" lIns="72850" tIns="72850" rIns="72850" bIns="728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5" name="Google Shape;185;p5"/>
              <p:cNvSpPr/>
              <p:nvPr/>
            </p:nvSpPr>
            <p:spPr>
              <a:xfrm>
                <a:off x="6586525" y="3619500"/>
                <a:ext cx="76200" cy="76200"/>
              </a:xfrm>
              <a:prstGeom prst="ellipse">
                <a:avLst/>
              </a:prstGeom>
              <a:solidFill>
                <a:srgbClr val="000000"/>
              </a:solidFill>
              <a:ln>
                <a:noFill/>
              </a:ln>
            </p:spPr>
            <p:txBody>
              <a:bodyPr spcFirstLastPara="1" wrap="square" lIns="72850" tIns="72850" rIns="72850" bIns="728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cxnSp>
          <p:nvCxnSpPr>
            <p:cNvPr id="186" name="Google Shape;186;p5"/>
            <p:cNvCxnSpPr/>
            <p:nvPr/>
          </p:nvCxnSpPr>
          <p:spPr>
            <a:xfrm>
              <a:off x="3345925" y="5253250"/>
              <a:ext cx="603900" cy="0"/>
            </a:xfrm>
            <a:prstGeom prst="straightConnector1">
              <a:avLst/>
            </a:prstGeom>
            <a:noFill/>
            <a:ln w="28575" cap="rnd" cmpd="sng">
              <a:solidFill>
                <a:srgbClr val="000000"/>
              </a:solidFill>
              <a:prstDash val="solid"/>
              <a:round/>
              <a:headEnd type="none" w="sm" len="sm"/>
              <a:tailEnd type="triangle" w="sm" len="sm"/>
            </a:ln>
          </p:spPr>
        </p:cxnSp>
        <p:cxnSp>
          <p:nvCxnSpPr>
            <p:cNvPr id="187" name="Google Shape;187;p5"/>
            <p:cNvCxnSpPr/>
            <p:nvPr/>
          </p:nvCxnSpPr>
          <p:spPr>
            <a:xfrm>
              <a:off x="4278700" y="5253250"/>
              <a:ext cx="603900" cy="0"/>
            </a:xfrm>
            <a:prstGeom prst="straightConnector1">
              <a:avLst/>
            </a:prstGeom>
            <a:noFill/>
            <a:ln w="28575" cap="rnd" cmpd="sng">
              <a:solidFill>
                <a:srgbClr val="000000"/>
              </a:solidFill>
              <a:prstDash val="solid"/>
              <a:round/>
              <a:headEnd type="none" w="sm" len="sm"/>
              <a:tailEnd type="triangle" w="sm" len="sm"/>
            </a:ln>
          </p:spPr>
        </p:cxnSp>
      </p:grpSp>
      <p:sp>
        <p:nvSpPr>
          <p:cNvPr id="188" name="Google Shape;188;p5"/>
          <p:cNvSpPr txBox="1"/>
          <p:nvPr/>
        </p:nvSpPr>
        <p:spPr>
          <a:xfrm>
            <a:off x="6281575" y="1061400"/>
            <a:ext cx="2319600" cy="3346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900"/>
              <a:buFont typeface="Arial"/>
              <a:buNone/>
            </a:pPr>
            <a:r>
              <a:rPr lang="en-GB" sz="1300">
                <a:latin typeface="Roboto Light"/>
                <a:ea typeface="Roboto Light"/>
                <a:cs typeface="Roboto Light"/>
                <a:sym typeface="Roboto Light"/>
              </a:rPr>
              <a:t>Kādus sistēmu piemērus tu vari atrast ikdienas dzīvē? Kādas saistības un atgriezeniskās saites tajos pastāv?</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0"/>
              </a:spcAft>
              <a:buClr>
                <a:srgbClr val="000000"/>
              </a:buClr>
              <a:buSzPts val="900"/>
              <a:buFont typeface="Arial"/>
              <a:buNone/>
            </a:pPr>
            <a:r>
              <a:rPr lang="en-GB" sz="1300">
                <a:latin typeface="Roboto Light"/>
                <a:ea typeface="Roboto Light"/>
                <a:cs typeface="Roboto Light"/>
                <a:sym typeface="Roboto Light"/>
              </a:rPr>
              <a:t>Kādi ir piemēri atgriezeniskajām saitēm un pārejas punktiem ekonomikā?</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0"/>
              </a:spcAft>
              <a:buClr>
                <a:srgbClr val="000000"/>
              </a:buClr>
              <a:buSzPts val="1300"/>
              <a:buFont typeface="Arial"/>
              <a:buNone/>
            </a:pPr>
            <a:r>
              <a:rPr lang="en-GB" sz="1300">
                <a:latin typeface="Roboto Light"/>
                <a:ea typeface="Roboto Light"/>
                <a:cs typeface="Roboto Light"/>
                <a:sym typeface="Roboto Light"/>
              </a:rPr>
              <a:t>Ja ekonomika ir "sarežģīta sistēma", ko nevar kontrolēt, bet tikai vadīt – kāda ir ekonomista loma?</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1000"/>
              </a:spcAft>
              <a:buClr>
                <a:srgbClr val="000000"/>
              </a:buClr>
              <a:buSzPts val="1300"/>
              <a:buFont typeface="Arial"/>
              <a:buNone/>
            </a:pPr>
            <a:r>
              <a:rPr lang="en-GB" sz="1300">
                <a:latin typeface="Roboto Light"/>
                <a:ea typeface="Roboto Light"/>
                <a:cs typeface="Roboto Light"/>
                <a:sym typeface="Roboto Light"/>
              </a:rPr>
              <a:t>Kādas prasmes ir vajadzīgas labam ekonomistam?</a:t>
            </a:r>
            <a:endParaRPr sz="1300" b="0" i="0" u="none" strike="noStrike" cap="none">
              <a:solidFill>
                <a:srgbClr val="000000"/>
              </a:solidFill>
              <a:latin typeface="Roboto Light"/>
              <a:ea typeface="Roboto Light"/>
              <a:cs typeface="Roboto Light"/>
              <a:sym typeface="Roboto Light"/>
            </a:endParaRPr>
          </a:p>
        </p:txBody>
      </p:sp>
      <p:sp>
        <p:nvSpPr>
          <p:cNvPr id="189" name="Google Shape;189;p5"/>
          <p:cNvSpPr/>
          <p:nvPr/>
        </p:nvSpPr>
        <p:spPr>
          <a:xfrm>
            <a:off x="2821063" y="1270634"/>
            <a:ext cx="579900" cy="110700"/>
          </a:xfrm>
          <a:prstGeom prst="rightArrow">
            <a:avLst>
              <a:gd name="adj1" fmla="val 50000"/>
              <a:gd name="adj2" fmla="val 77287"/>
            </a:avLst>
          </a:prstGeom>
          <a:solidFill>
            <a:srgbClr val="000000"/>
          </a:solidFill>
          <a:ln w="9525" cap="flat" cmpd="sng">
            <a:solidFill>
              <a:srgbClr val="000000"/>
            </a:solidFill>
            <a:prstDash val="solid"/>
            <a:round/>
            <a:headEnd type="none" w="sm" len="sm"/>
            <a:tailEnd type="none" w="sm" len="sm"/>
          </a:ln>
        </p:spPr>
        <p:txBody>
          <a:bodyPr spcFirstLastPara="1" wrap="square" lIns="72850" tIns="72850" rIns="72850" bIns="7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
          <p:cNvSpPr txBox="1"/>
          <p:nvPr/>
        </p:nvSpPr>
        <p:spPr>
          <a:xfrm>
            <a:off x="848025" y="1061225"/>
            <a:ext cx="1711200" cy="803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no</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mehāniska līdzsvara</a:t>
            </a:r>
            <a:endParaRPr sz="1600" b="1" i="0" u="none" strike="noStrike" cap="none">
              <a:solidFill>
                <a:srgbClr val="000000"/>
              </a:solidFill>
              <a:latin typeface="Roboto"/>
              <a:ea typeface="Roboto"/>
              <a:cs typeface="Roboto"/>
              <a:sym typeface="Roboto"/>
            </a:endParaRPr>
          </a:p>
        </p:txBody>
      </p:sp>
      <p:sp>
        <p:nvSpPr>
          <p:cNvPr id="191" name="Google Shape;191;p5"/>
          <p:cNvSpPr txBox="1"/>
          <p:nvPr/>
        </p:nvSpPr>
        <p:spPr>
          <a:xfrm>
            <a:off x="3716475" y="1061225"/>
            <a:ext cx="1711200" cy="803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uz</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dinamisku sarežģītību</a:t>
            </a:r>
            <a:endParaRPr sz="1600" b="1" i="0" u="none" strike="noStrike" cap="none">
              <a:solidFill>
                <a:srgbClr val="000000"/>
              </a:solidFill>
              <a:latin typeface="Roboto"/>
              <a:ea typeface="Roboto"/>
              <a:cs typeface="Roboto"/>
              <a:sym typeface="Roboto"/>
            </a:endParaRPr>
          </a:p>
        </p:txBody>
      </p:sp>
      <p:pic>
        <p:nvPicPr>
          <p:cNvPr id="192" name="Google Shape;192;p5" descr="A picture containing icon&#10;&#10;Description automatically generated"/>
          <p:cNvPicPr preferRelativeResize="0"/>
          <p:nvPr/>
        </p:nvPicPr>
        <p:blipFill rotWithShape="1">
          <a:blip r:embed="rId4">
            <a:alphaModFix/>
          </a:blip>
          <a:srcRect/>
          <a:stretch/>
        </p:blipFill>
        <p:spPr>
          <a:xfrm>
            <a:off x="152400" y="4572000"/>
            <a:ext cx="918106" cy="497808"/>
          </a:xfrm>
          <a:prstGeom prst="rect">
            <a:avLst/>
          </a:prstGeom>
          <a:noFill/>
          <a:ln>
            <a:noFill/>
          </a:ln>
        </p:spPr>
      </p:pic>
      <p:sp>
        <p:nvSpPr>
          <p:cNvPr id="193" name="Google Shape;193;p5"/>
          <p:cNvSpPr txBox="1"/>
          <p:nvPr/>
        </p:nvSpPr>
        <p:spPr>
          <a:xfrm>
            <a:off x="8534400" y="4800600"/>
            <a:ext cx="381000" cy="228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1" i="0" u="none" strike="noStrike" cap="none">
                <a:solidFill>
                  <a:srgbClr val="000000"/>
                </a:solidFill>
                <a:latin typeface="Roboto"/>
                <a:ea typeface="Roboto"/>
                <a:cs typeface="Roboto"/>
                <a:sym typeface="Roboto"/>
              </a:rPr>
              <a:t>5</a:t>
            </a:fld>
            <a:endParaRPr sz="900" b="1" i="0" u="none" strike="noStrike" cap="none">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6"/>
          <p:cNvSpPr txBox="1"/>
          <p:nvPr/>
        </p:nvSpPr>
        <p:spPr>
          <a:xfrm>
            <a:off x="818550" y="227298"/>
            <a:ext cx="7506900" cy="540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latin typeface="Roboto"/>
                <a:ea typeface="Roboto"/>
                <a:cs typeface="Roboto"/>
                <a:sym typeface="Roboto"/>
              </a:rPr>
              <a:t>5. </a:t>
            </a:r>
            <a:r>
              <a:rPr lang="en-GB" sz="2400" b="1">
                <a:solidFill>
                  <a:schemeClr val="dk1"/>
                </a:solidFill>
                <a:latin typeface="Roboto"/>
                <a:ea typeface="Roboto"/>
                <a:cs typeface="Roboto"/>
                <a:sym typeface="Roboto"/>
              </a:rPr>
              <a:t>Esi iekļaujošs </a:t>
            </a:r>
            <a:r>
              <a:rPr lang="en-GB" sz="2400" b="1">
                <a:solidFill>
                  <a:schemeClr val="dk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pēc būtības</a:t>
            </a:r>
            <a:endParaRPr sz="2400" b="1" i="0" u="none" strike="noStrike" cap="none">
              <a:solidFill>
                <a:schemeClr val="dk1"/>
              </a:solidFill>
              <a:latin typeface="Roboto"/>
              <a:ea typeface="Roboto"/>
              <a:cs typeface="Roboto"/>
              <a:sym typeface="Roboto"/>
            </a:endParaRPr>
          </a:p>
        </p:txBody>
      </p:sp>
      <p:sp>
        <p:nvSpPr>
          <p:cNvPr id="220" name="Google Shape;220;p6"/>
          <p:cNvSpPr txBox="1"/>
          <p:nvPr/>
        </p:nvSpPr>
        <p:spPr>
          <a:xfrm>
            <a:off x="3412200" y="3633000"/>
            <a:ext cx="2319600" cy="430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800"/>
              </a:spcBef>
              <a:spcAft>
                <a:spcPts val="0"/>
              </a:spcAft>
              <a:buClr>
                <a:srgbClr val="000000"/>
              </a:buClr>
              <a:buSzPts val="1000"/>
              <a:buFont typeface="Arial"/>
              <a:buNone/>
            </a:pPr>
            <a:r>
              <a:rPr lang="en-GB" sz="1300">
                <a:latin typeface="Roboto Light"/>
                <a:ea typeface="Roboto Light"/>
                <a:cs typeface="Roboto Light"/>
                <a:sym typeface="Roboto Light"/>
              </a:rPr>
              <a:t>Iespēju un vērtības sadalīšana starp visiem, kas to rada</a:t>
            </a:r>
            <a:endParaRPr sz="1300" b="0" i="0" u="none" strike="noStrike" cap="none">
              <a:solidFill>
                <a:srgbClr val="000000"/>
              </a:solidFill>
              <a:latin typeface="Roboto Light"/>
              <a:ea typeface="Roboto Light"/>
              <a:cs typeface="Roboto Light"/>
              <a:sym typeface="Roboto Light"/>
            </a:endParaRPr>
          </a:p>
        </p:txBody>
      </p:sp>
      <p:sp>
        <p:nvSpPr>
          <p:cNvPr id="221" name="Google Shape;221;p6"/>
          <p:cNvSpPr txBox="1"/>
          <p:nvPr/>
        </p:nvSpPr>
        <p:spPr>
          <a:xfrm>
            <a:off x="543325" y="3633017"/>
            <a:ext cx="2213400" cy="430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800"/>
              </a:spcBef>
              <a:spcAft>
                <a:spcPts val="0"/>
              </a:spcAft>
              <a:buClr>
                <a:srgbClr val="000000"/>
              </a:buClr>
              <a:buSzPts val="1000"/>
              <a:buFont typeface="Arial"/>
              <a:buNone/>
            </a:pPr>
            <a:r>
              <a:rPr lang="en-GB" sz="1300">
                <a:latin typeface="Roboto Light"/>
                <a:ea typeface="Roboto Light"/>
                <a:cs typeface="Roboto Light"/>
                <a:sym typeface="Roboto Light"/>
              </a:rPr>
              <a:t>Iespēju un vērtības turēšana dažu cilvēku rokās</a:t>
            </a:r>
            <a:endParaRPr sz="1300" b="0" i="0" u="none" strike="noStrike" cap="none">
              <a:solidFill>
                <a:srgbClr val="000000"/>
              </a:solidFill>
              <a:latin typeface="Roboto Light"/>
              <a:ea typeface="Roboto Light"/>
              <a:cs typeface="Roboto Light"/>
              <a:sym typeface="Roboto Light"/>
            </a:endParaRPr>
          </a:p>
        </p:txBody>
      </p:sp>
      <p:sp>
        <p:nvSpPr>
          <p:cNvPr id="222" name="Google Shape;222;p6"/>
          <p:cNvSpPr txBox="1"/>
          <p:nvPr/>
        </p:nvSpPr>
        <p:spPr>
          <a:xfrm>
            <a:off x="6281575" y="1061400"/>
            <a:ext cx="2404800" cy="3614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GB" sz="1300">
                <a:latin typeface="Roboto Light"/>
                <a:ea typeface="Roboto Light"/>
                <a:cs typeface="Roboto Light"/>
                <a:sym typeface="Roboto Light"/>
              </a:rPr>
              <a:t>Kam pieder labklājības veidošanas resursi (</a:t>
            </a:r>
            <a:r>
              <a:rPr lang="en-GB" sz="1300">
                <a:solidFill>
                  <a:schemeClr val="dk1"/>
                </a:solidFill>
                <a:latin typeface="Roboto Light"/>
                <a:ea typeface="Roboto Light"/>
                <a:cs typeface="Roboto Light"/>
                <a:sym typeface="Roboto Light"/>
              </a:rPr>
              <a:t>zeme, īpašumi, uzņēmumi) vietā</a:t>
            </a:r>
            <a:r>
              <a:rPr lang="en-GB" sz="1300">
                <a:latin typeface="Roboto Light"/>
                <a:ea typeface="Roboto Light"/>
                <a:cs typeface="Roboto Light"/>
                <a:sym typeface="Roboto Light"/>
              </a:rPr>
              <a:t>, kur tu dzīvo?</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500"/>
              </a:spcBef>
              <a:spcAft>
                <a:spcPts val="0"/>
              </a:spcAft>
              <a:buClr>
                <a:srgbClr val="000000"/>
              </a:buClr>
              <a:buSzPts val="1300"/>
              <a:buFont typeface="Arial"/>
              <a:buNone/>
            </a:pPr>
            <a:r>
              <a:rPr lang="en-GB" sz="1300">
                <a:latin typeface="Roboto Light"/>
                <a:ea typeface="Roboto Light"/>
                <a:cs typeface="Roboto Light"/>
                <a:sym typeface="Roboto Light"/>
              </a:rPr>
              <a:t>Kas nosaka, kā zeme tiek izmantota, kas gūst tai pieeju, kādi mājokļi tiek celti un kas no tā iegūst?</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500"/>
              </a:spcBef>
              <a:spcAft>
                <a:spcPts val="0"/>
              </a:spcAft>
              <a:buClr>
                <a:srgbClr val="000000"/>
              </a:buClr>
              <a:buSzPts val="1300"/>
              <a:buFont typeface="Arial"/>
              <a:buNone/>
            </a:pPr>
            <a:r>
              <a:rPr lang="en-GB" sz="1300">
                <a:latin typeface="Roboto Light"/>
                <a:ea typeface="Roboto Light"/>
                <a:cs typeface="Roboto Light"/>
                <a:sym typeface="Roboto Light"/>
              </a:rPr>
              <a:t>Kas rada un kontrolē uzņēmumus, un kam tie nes labumu?</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500"/>
              </a:spcBef>
              <a:spcAft>
                <a:spcPts val="500"/>
              </a:spcAft>
              <a:buClr>
                <a:srgbClr val="000000"/>
              </a:buClr>
              <a:buSzPts val="1300"/>
              <a:buFont typeface="Arial"/>
              <a:buNone/>
            </a:pPr>
            <a:r>
              <a:rPr lang="en-GB" sz="1300">
                <a:latin typeface="Roboto Light"/>
                <a:ea typeface="Roboto Light"/>
                <a:cs typeface="Roboto Light"/>
                <a:sym typeface="Roboto Light"/>
              </a:rPr>
              <a:t>Kādi likumi, regulācijas, infrastruktūra, tehnoloģijas, privilēģijas un mantojums ietekmē šīs lietas?</a:t>
            </a:r>
            <a:endParaRPr sz="1300" b="0" i="0" u="none" strike="noStrike" cap="none">
              <a:solidFill>
                <a:srgbClr val="000000"/>
              </a:solidFill>
              <a:latin typeface="Roboto Light"/>
              <a:ea typeface="Roboto Light"/>
              <a:cs typeface="Roboto Light"/>
              <a:sym typeface="Roboto Light"/>
            </a:endParaRPr>
          </a:p>
        </p:txBody>
      </p:sp>
      <p:pic>
        <p:nvPicPr>
          <p:cNvPr id="223" name="Google Shape;223;p6" descr="image (28).jpg"/>
          <p:cNvPicPr preferRelativeResize="0"/>
          <p:nvPr/>
        </p:nvPicPr>
        <p:blipFill rotWithShape="1">
          <a:blip r:embed="rId3">
            <a:alphaModFix/>
          </a:blip>
          <a:srcRect t="7209" b="21478"/>
          <a:stretch/>
        </p:blipFill>
        <p:spPr>
          <a:xfrm>
            <a:off x="543300" y="1801123"/>
            <a:ext cx="2213450" cy="1639820"/>
          </a:xfrm>
          <a:prstGeom prst="rect">
            <a:avLst/>
          </a:prstGeom>
          <a:noFill/>
          <a:ln>
            <a:noFill/>
          </a:ln>
        </p:spPr>
      </p:pic>
      <p:pic>
        <p:nvPicPr>
          <p:cNvPr id="224" name="Google Shape;224;p6" descr="image (29).jpg"/>
          <p:cNvPicPr preferRelativeResize="0"/>
          <p:nvPr/>
        </p:nvPicPr>
        <p:blipFill rotWithShape="1">
          <a:blip r:embed="rId4">
            <a:alphaModFix/>
          </a:blip>
          <a:srcRect t="6352" b="23362"/>
          <a:stretch/>
        </p:blipFill>
        <p:spPr>
          <a:xfrm>
            <a:off x="3600150" y="1871125"/>
            <a:ext cx="1943699" cy="1553651"/>
          </a:xfrm>
          <a:prstGeom prst="rect">
            <a:avLst/>
          </a:prstGeom>
          <a:noFill/>
          <a:ln>
            <a:noFill/>
          </a:ln>
        </p:spPr>
      </p:pic>
      <p:sp>
        <p:nvSpPr>
          <p:cNvPr id="225" name="Google Shape;225;p6"/>
          <p:cNvSpPr/>
          <p:nvPr/>
        </p:nvSpPr>
        <p:spPr>
          <a:xfrm>
            <a:off x="2821063" y="1270634"/>
            <a:ext cx="579900" cy="110700"/>
          </a:xfrm>
          <a:prstGeom prst="rightArrow">
            <a:avLst>
              <a:gd name="adj1" fmla="val 50000"/>
              <a:gd name="adj2" fmla="val 77287"/>
            </a:avLst>
          </a:prstGeom>
          <a:solidFill>
            <a:srgbClr val="000000"/>
          </a:solidFill>
          <a:ln w="9525" cap="flat" cmpd="sng">
            <a:solidFill>
              <a:srgbClr val="000000"/>
            </a:solidFill>
            <a:prstDash val="solid"/>
            <a:round/>
            <a:headEnd type="none" w="sm" len="sm"/>
            <a:tailEnd type="none" w="sm" len="sm"/>
          </a:ln>
        </p:spPr>
        <p:txBody>
          <a:bodyPr spcFirstLastPara="1" wrap="square" lIns="72850" tIns="72850" rIns="72850" bIns="7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6"/>
          <p:cNvSpPr txBox="1"/>
          <p:nvPr/>
        </p:nvSpPr>
        <p:spPr>
          <a:xfrm>
            <a:off x="687525" y="1061225"/>
            <a:ext cx="1924800" cy="556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no</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sašķeltības</a:t>
            </a:r>
            <a:endParaRPr sz="1600" b="1" i="0" u="none" strike="noStrike" cap="none">
              <a:solidFill>
                <a:srgbClr val="000000"/>
              </a:solidFill>
              <a:latin typeface="Roboto"/>
              <a:ea typeface="Roboto"/>
              <a:cs typeface="Roboto"/>
              <a:sym typeface="Roboto"/>
            </a:endParaRPr>
          </a:p>
        </p:txBody>
      </p:sp>
      <p:sp>
        <p:nvSpPr>
          <p:cNvPr id="227" name="Google Shape;227;p6"/>
          <p:cNvSpPr txBox="1"/>
          <p:nvPr/>
        </p:nvSpPr>
        <p:spPr>
          <a:xfrm>
            <a:off x="3609725" y="1061225"/>
            <a:ext cx="1924800" cy="556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uz</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iekļautību</a:t>
            </a:r>
            <a:endParaRPr sz="1600" b="1" i="0" u="none" strike="noStrike" cap="none">
              <a:solidFill>
                <a:srgbClr val="000000"/>
              </a:solidFill>
              <a:latin typeface="Roboto"/>
              <a:ea typeface="Roboto"/>
              <a:cs typeface="Roboto"/>
              <a:sym typeface="Roboto"/>
            </a:endParaRPr>
          </a:p>
        </p:txBody>
      </p:sp>
      <p:pic>
        <p:nvPicPr>
          <p:cNvPr id="228" name="Google Shape;228;p6" descr="A picture containing icon&#10;&#10;Description automatically generated"/>
          <p:cNvPicPr preferRelativeResize="0"/>
          <p:nvPr/>
        </p:nvPicPr>
        <p:blipFill rotWithShape="1">
          <a:blip r:embed="rId5">
            <a:alphaModFix/>
          </a:blip>
          <a:srcRect/>
          <a:stretch/>
        </p:blipFill>
        <p:spPr>
          <a:xfrm>
            <a:off x="152400" y="4572000"/>
            <a:ext cx="918106" cy="497808"/>
          </a:xfrm>
          <a:prstGeom prst="rect">
            <a:avLst/>
          </a:prstGeom>
          <a:noFill/>
          <a:ln>
            <a:noFill/>
          </a:ln>
        </p:spPr>
      </p:pic>
      <p:sp>
        <p:nvSpPr>
          <p:cNvPr id="229" name="Google Shape;229;p6"/>
          <p:cNvSpPr txBox="1"/>
          <p:nvPr/>
        </p:nvSpPr>
        <p:spPr>
          <a:xfrm>
            <a:off x="8534400" y="4800600"/>
            <a:ext cx="381000" cy="228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1" i="0" u="none" strike="noStrike" cap="none">
                <a:solidFill>
                  <a:srgbClr val="000000"/>
                </a:solidFill>
                <a:latin typeface="Roboto"/>
                <a:ea typeface="Roboto"/>
                <a:cs typeface="Roboto"/>
                <a:sym typeface="Roboto"/>
              </a:rPr>
              <a:t>6</a:t>
            </a:fld>
            <a:endParaRPr sz="900" b="1" i="0" u="none" strike="noStrike" cap="none">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7"/>
          <p:cNvSpPr txBox="1"/>
          <p:nvPr/>
        </p:nvSpPr>
        <p:spPr>
          <a:xfrm>
            <a:off x="818550" y="227298"/>
            <a:ext cx="7506900" cy="540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latin typeface="Roboto"/>
                <a:ea typeface="Roboto"/>
                <a:cs typeface="Roboto"/>
                <a:sym typeface="Roboto"/>
              </a:rPr>
              <a:t>6. </a:t>
            </a:r>
            <a:r>
              <a:rPr lang="en-GB" sz="2400" b="1">
                <a:solidFill>
                  <a:schemeClr val="dk1"/>
                </a:solidFill>
                <a:latin typeface="Roboto"/>
                <a:ea typeface="Roboto"/>
                <a:cs typeface="Roboto"/>
                <a:sym typeface="Roboto"/>
              </a:rPr>
              <a:t>Esi atjaunojošs </a:t>
            </a:r>
            <a:r>
              <a:rPr lang="en-GB" sz="2400" b="1">
                <a:solidFill>
                  <a:schemeClr val="dk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pēc būtības</a:t>
            </a:r>
            <a:endParaRPr sz="2400" b="1" i="0" u="none" strike="noStrike" cap="none">
              <a:solidFill>
                <a:schemeClr val="dk1"/>
              </a:solidFill>
              <a:latin typeface="Roboto"/>
              <a:ea typeface="Roboto"/>
              <a:cs typeface="Roboto"/>
              <a:sym typeface="Roboto"/>
            </a:endParaRPr>
          </a:p>
        </p:txBody>
      </p:sp>
      <p:sp>
        <p:nvSpPr>
          <p:cNvPr id="250" name="Google Shape;250;p7"/>
          <p:cNvSpPr txBox="1"/>
          <p:nvPr/>
        </p:nvSpPr>
        <p:spPr>
          <a:xfrm>
            <a:off x="3412200" y="3633000"/>
            <a:ext cx="2319600" cy="890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800"/>
              </a:spcBef>
              <a:spcAft>
                <a:spcPts val="0"/>
              </a:spcAft>
              <a:buClr>
                <a:srgbClr val="000000"/>
              </a:buClr>
              <a:buSzPts val="1600"/>
              <a:buFont typeface="Arial"/>
              <a:buNone/>
            </a:pPr>
            <a:r>
              <a:rPr lang="en-GB" sz="1300">
                <a:latin typeface="Roboto Light"/>
                <a:ea typeface="Roboto Light"/>
                <a:cs typeface="Roboto Light"/>
                <a:sym typeface="Roboto Light"/>
              </a:rPr>
              <a:t>Atjaunojot dzīvo pasauli un darbojoties tās dabiskajos ciklos, mēs varam atgriezties planētas iespēju robežās.</a:t>
            </a:r>
            <a:endParaRPr sz="1300" b="0" i="0" u="none" strike="noStrike" cap="none">
              <a:solidFill>
                <a:srgbClr val="000000"/>
              </a:solidFill>
              <a:latin typeface="Roboto Light"/>
              <a:ea typeface="Roboto Light"/>
              <a:cs typeface="Roboto Light"/>
              <a:sym typeface="Roboto Light"/>
            </a:endParaRPr>
          </a:p>
        </p:txBody>
      </p:sp>
      <p:pic>
        <p:nvPicPr>
          <p:cNvPr id="251" name="Google Shape;251;p7" descr="image (27).jpg"/>
          <p:cNvPicPr preferRelativeResize="0"/>
          <p:nvPr/>
        </p:nvPicPr>
        <p:blipFill rotWithShape="1">
          <a:blip r:embed="rId3">
            <a:alphaModFix/>
          </a:blip>
          <a:srcRect/>
          <a:stretch/>
        </p:blipFill>
        <p:spPr>
          <a:xfrm>
            <a:off x="3218648" y="1871326"/>
            <a:ext cx="2706705" cy="1553248"/>
          </a:xfrm>
          <a:prstGeom prst="rect">
            <a:avLst/>
          </a:prstGeom>
          <a:noFill/>
          <a:ln>
            <a:noFill/>
          </a:ln>
        </p:spPr>
      </p:pic>
      <p:sp>
        <p:nvSpPr>
          <p:cNvPr id="252" name="Google Shape;252;p7"/>
          <p:cNvSpPr txBox="1"/>
          <p:nvPr/>
        </p:nvSpPr>
        <p:spPr>
          <a:xfrm>
            <a:off x="395375" y="3633025"/>
            <a:ext cx="2509500" cy="66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800"/>
              </a:spcBef>
              <a:spcAft>
                <a:spcPts val="0"/>
              </a:spcAft>
              <a:buClr>
                <a:srgbClr val="000000"/>
              </a:buClr>
              <a:buSzPts val="1600"/>
              <a:buFont typeface="Arial"/>
              <a:buNone/>
            </a:pPr>
            <a:r>
              <a:rPr lang="en-GB" sz="1300">
                <a:latin typeface="Roboto Light"/>
                <a:ea typeface="Roboto Light"/>
                <a:cs typeface="Roboto Light"/>
                <a:sym typeface="Roboto Light"/>
              </a:rPr>
              <a:t>Zemes dzīvību atbalstošo sistēmu noplicināšana un planētas robežu pārkāpšana</a:t>
            </a:r>
            <a:endParaRPr sz="700" b="0" i="0" u="none" strike="noStrike" cap="none">
              <a:solidFill>
                <a:srgbClr val="000000"/>
              </a:solidFill>
              <a:latin typeface="Arial"/>
              <a:ea typeface="Arial"/>
              <a:cs typeface="Arial"/>
              <a:sym typeface="Arial"/>
            </a:endParaRPr>
          </a:p>
        </p:txBody>
      </p:sp>
      <p:sp>
        <p:nvSpPr>
          <p:cNvPr id="253" name="Google Shape;253;p7"/>
          <p:cNvSpPr txBox="1"/>
          <p:nvPr/>
        </p:nvSpPr>
        <p:spPr>
          <a:xfrm>
            <a:off x="6281575" y="1061400"/>
            <a:ext cx="2354400" cy="3678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900"/>
              <a:buFont typeface="Arial"/>
              <a:buNone/>
            </a:pPr>
            <a:r>
              <a:rPr lang="en-GB" sz="1300">
                <a:latin typeface="Roboto Light"/>
                <a:ea typeface="Roboto Light"/>
                <a:cs typeface="Roboto Light"/>
                <a:sym typeface="Roboto Light"/>
              </a:rPr>
              <a:t>Kā mēs varam kolektīvi atjaunot dabas ekosistēmas un veicināt savvaļas procesu atgriešanos  vietējā un globālā mērogā?</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0"/>
              </a:spcAft>
              <a:buClr>
                <a:srgbClr val="000000"/>
              </a:buClr>
              <a:buSzPts val="1300"/>
              <a:buFont typeface="Arial"/>
              <a:buNone/>
            </a:pPr>
            <a:r>
              <a:rPr lang="en-GB" sz="1300">
                <a:latin typeface="Roboto Light"/>
                <a:ea typeface="Roboto Light"/>
                <a:cs typeface="Roboto Light"/>
                <a:sym typeface="Roboto Light"/>
              </a:rPr>
              <a:t>Dabai nav atkritumu — kā mēs varam mācīties no dabas, lai kļūtu atjaunojoši savā pieejā: remontēt, atjaunot, restaurēt, atkārtoti izmantot un pārveidot tehniskos materiālus (piemēram, sintētiskos materiālus, plastmasu, keramiku un metālus), kurus nevar atgriezt dabas ciklos?</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1000"/>
              </a:spcAft>
              <a:buClr>
                <a:srgbClr val="000000"/>
              </a:buClr>
              <a:buSzPts val="1300"/>
              <a:buFont typeface="Arial"/>
              <a:buNone/>
            </a:pPr>
            <a:r>
              <a:rPr lang="en-GB" sz="1300">
                <a:latin typeface="Roboto Light"/>
                <a:ea typeface="Roboto Light"/>
                <a:cs typeface="Roboto Light"/>
                <a:sym typeface="Roboto Light"/>
              </a:rPr>
              <a:t>Vai vari izdomāt piemērus?</a:t>
            </a:r>
            <a:endParaRPr sz="1300" b="0" i="0" u="none" strike="noStrike" cap="none">
              <a:solidFill>
                <a:srgbClr val="000000"/>
              </a:solidFill>
              <a:latin typeface="Roboto Light"/>
              <a:ea typeface="Roboto Light"/>
              <a:cs typeface="Roboto Light"/>
              <a:sym typeface="Roboto Light"/>
            </a:endParaRPr>
          </a:p>
        </p:txBody>
      </p:sp>
      <p:pic>
        <p:nvPicPr>
          <p:cNvPr id="254" name="Google Shape;254;p7" descr="image (26).jpg"/>
          <p:cNvPicPr preferRelativeResize="0"/>
          <p:nvPr/>
        </p:nvPicPr>
        <p:blipFill rotWithShape="1">
          <a:blip r:embed="rId4">
            <a:alphaModFix/>
          </a:blip>
          <a:srcRect/>
          <a:stretch/>
        </p:blipFill>
        <p:spPr>
          <a:xfrm>
            <a:off x="966924" y="1865474"/>
            <a:ext cx="1366203" cy="1553251"/>
          </a:xfrm>
          <a:prstGeom prst="rect">
            <a:avLst/>
          </a:prstGeom>
          <a:noFill/>
          <a:ln>
            <a:noFill/>
          </a:ln>
        </p:spPr>
      </p:pic>
      <p:sp>
        <p:nvSpPr>
          <p:cNvPr id="255" name="Google Shape;255;p7"/>
          <p:cNvSpPr/>
          <p:nvPr/>
        </p:nvSpPr>
        <p:spPr>
          <a:xfrm>
            <a:off x="2821063" y="1270634"/>
            <a:ext cx="579900" cy="110700"/>
          </a:xfrm>
          <a:prstGeom prst="rightArrow">
            <a:avLst>
              <a:gd name="adj1" fmla="val 50000"/>
              <a:gd name="adj2" fmla="val 77287"/>
            </a:avLst>
          </a:prstGeom>
          <a:solidFill>
            <a:srgbClr val="000000"/>
          </a:solidFill>
          <a:ln w="9525" cap="flat" cmpd="sng">
            <a:solidFill>
              <a:srgbClr val="000000"/>
            </a:solidFill>
            <a:prstDash val="solid"/>
            <a:round/>
            <a:headEnd type="none" w="sm" len="sm"/>
            <a:tailEnd type="none" w="sm" len="sm"/>
          </a:ln>
        </p:spPr>
        <p:txBody>
          <a:bodyPr spcFirstLastPara="1" wrap="square" lIns="72850" tIns="72850" rIns="72850" bIns="7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7"/>
          <p:cNvSpPr txBox="1"/>
          <p:nvPr/>
        </p:nvSpPr>
        <p:spPr>
          <a:xfrm>
            <a:off x="687525" y="1061225"/>
            <a:ext cx="1924800" cy="556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no</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degradēšanas</a:t>
            </a:r>
            <a:endParaRPr sz="1600" b="1" i="0" u="none" strike="noStrike" cap="none">
              <a:solidFill>
                <a:srgbClr val="000000"/>
              </a:solidFill>
              <a:latin typeface="Roboto"/>
              <a:ea typeface="Roboto"/>
              <a:cs typeface="Roboto"/>
              <a:sym typeface="Roboto"/>
            </a:endParaRPr>
          </a:p>
        </p:txBody>
      </p:sp>
      <p:sp>
        <p:nvSpPr>
          <p:cNvPr id="257" name="Google Shape;257;p7"/>
          <p:cNvSpPr txBox="1"/>
          <p:nvPr/>
        </p:nvSpPr>
        <p:spPr>
          <a:xfrm>
            <a:off x="3609725" y="1061225"/>
            <a:ext cx="1924800" cy="556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uz</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atjaunošanu</a:t>
            </a:r>
            <a:endParaRPr sz="1600" b="1" i="0" u="none" strike="noStrike" cap="none">
              <a:solidFill>
                <a:srgbClr val="000000"/>
              </a:solidFill>
              <a:latin typeface="Roboto"/>
              <a:ea typeface="Roboto"/>
              <a:cs typeface="Roboto"/>
              <a:sym typeface="Roboto"/>
            </a:endParaRPr>
          </a:p>
        </p:txBody>
      </p:sp>
      <p:pic>
        <p:nvPicPr>
          <p:cNvPr id="258" name="Google Shape;258;p7" descr="A picture containing icon&#10;&#10;Description automatically generated"/>
          <p:cNvPicPr preferRelativeResize="0"/>
          <p:nvPr/>
        </p:nvPicPr>
        <p:blipFill rotWithShape="1">
          <a:blip r:embed="rId5">
            <a:alphaModFix/>
          </a:blip>
          <a:srcRect/>
          <a:stretch/>
        </p:blipFill>
        <p:spPr>
          <a:xfrm>
            <a:off x="152400" y="4572000"/>
            <a:ext cx="918106" cy="497808"/>
          </a:xfrm>
          <a:prstGeom prst="rect">
            <a:avLst/>
          </a:prstGeom>
          <a:noFill/>
          <a:ln>
            <a:noFill/>
          </a:ln>
        </p:spPr>
      </p:pic>
      <p:sp>
        <p:nvSpPr>
          <p:cNvPr id="259" name="Google Shape;259;p7"/>
          <p:cNvSpPr txBox="1"/>
          <p:nvPr/>
        </p:nvSpPr>
        <p:spPr>
          <a:xfrm>
            <a:off x="8534400" y="4800600"/>
            <a:ext cx="381000" cy="228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1" i="0" u="none" strike="noStrike" cap="none">
                <a:solidFill>
                  <a:srgbClr val="000000"/>
                </a:solidFill>
                <a:latin typeface="Roboto"/>
                <a:ea typeface="Roboto"/>
                <a:cs typeface="Roboto"/>
                <a:sym typeface="Roboto"/>
              </a:rPr>
              <a:t>7</a:t>
            </a:fld>
            <a:endParaRPr sz="900" b="1"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p:nvPr/>
        </p:nvSpPr>
        <p:spPr>
          <a:xfrm>
            <a:off x="818561" y="227323"/>
            <a:ext cx="7506900" cy="540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latin typeface="Roboto"/>
                <a:ea typeface="Roboto"/>
                <a:cs typeface="Roboto"/>
                <a:sym typeface="Roboto"/>
              </a:rPr>
              <a:t>7. </a:t>
            </a:r>
            <a:r>
              <a:rPr lang="en-GB" sz="2400" b="1">
                <a:solidFill>
                  <a:schemeClr val="dk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Maini skatījumu</a:t>
            </a:r>
            <a:r>
              <a:rPr lang="en-GB" sz="2400" b="1">
                <a:solidFill>
                  <a:schemeClr val="dk1"/>
                </a:solidFill>
                <a:latin typeface="Roboto"/>
                <a:ea typeface="Roboto"/>
                <a:cs typeface="Roboto"/>
                <a:sym typeface="Roboto"/>
              </a:rPr>
              <a:t> uz ekonomisko izaugsmi</a:t>
            </a:r>
            <a:endParaRPr sz="2400" b="1" i="0" u="none" strike="noStrike" cap="none">
              <a:solidFill>
                <a:schemeClr val="dk1"/>
              </a:solidFill>
              <a:latin typeface="Roboto"/>
              <a:ea typeface="Roboto"/>
              <a:cs typeface="Roboto"/>
              <a:sym typeface="Roboto"/>
            </a:endParaRPr>
          </a:p>
        </p:txBody>
      </p:sp>
      <p:pic>
        <p:nvPicPr>
          <p:cNvPr id="280" name="Google Shape;280;p8"/>
          <p:cNvPicPr preferRelativeResize="0"/>
          <p:nvPr/>
        </p:nvPicPr>
        <p:blipFill rotWithShape="1">
          <a:blip r:embed="rId3">
            <a:alphaModFix/>
          </a:blip>
          <a:srcRect/>
          <a:stretch/>
        </p:blipFill>
        <p:spPr>
          <a:xfrm>
            <a:off x="3730953" y="2084784"/>
            <a:ext cx="1979415" cy="1583532"/>
          </a:xfrm>
          <a:prstGeom prst="rect">
            <a:avLst/>
          </a:prstGeom>
          <a:noFill/>
          <a:ln>
            <a:noFill/>
          </a:ln>
        </p:spPr>
      </p:pic>
      <p:sp>
        <p:nvSpPr>
          <p:cNvPr id="281" name="Google Shape;281;p8"/>
          <p:cNvSpPr txBox="1"/>
          <p:nvPr/>
        </p:nvSpPr>
        <p:spPr>
          <a:xfrm>
            <a:off x="3746450" y="3861600"/>
            <a:ext cx="2108400" cy="890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1000"/>
              <a:buFont typeface="Arial"/>
              <a:buNone/>
            </a:pPr>
            <a:r>
              <a:rPr lang="en-GB" sz="1300">
                <a:latin typeface="Roboto Light"/>
                <a:ea typeface="Roboto Light"/>
                <a:cs typeface="Roboto Light"/>
                <a:sym typeface="Roboto Light"/>
              </a:rPr>
              <a:t>Mums vajadzīgas ekonomikas, kas palīdz </a:t>
            </a:r>
            <a:r>
              <a:rPr lang="en-GB" sz="1300" i="1">
                <a:latin typeface="Roboto Light"/>
                <a:ea typeface="Roboto Light"/>
                <a:cs typeface="Roboto Light"/>
                <a:sym typeface="Roboto Light"/>
              </a:rPr>
              <a:t>uzplaukt</a:t>
            </a:r>
            <a:r>
              <a:rPr lang="en-GB" sz="1300">
                <a:latin typeface="Roboto Light"/>
                <a:ea typeface="Roboto Light"/>
                <a:cs typeface="Roboto Light"/>
                <a:sym typeface="Roboto Light"/>
              </a:rPr>
              <a:t> — neatkarīgi no tā, vai tās aug.</a:t>
            </a:r>
            <a:endParaRPr sz="1300" b="0" i="0" u="none" strike="noStrike" cap="none">
              <a:solidFill>
                <a:srgbClr val="000000"/>
              </a:solidFill>
              <a:latin typeface="Roboto Light"/>
              <a:ea typeface="Roboto Light"/>
              <a:cs typeface="Roboto Light"/>
              <a:sym typeface="Roboto Light"/>
            </a:endParaRPr>
          </a:p>
        </p:txBody>
      </p:sp>
      <p:sp>
        <p:nvSpPr>
          <p:cNvPr id="282" name="Google Shape;282;p8"/>
          <p:cNvSpPr txBox="1"/>
          <p:nvPr/>
        </p:nvSpPr>
        <p:spPr>
          <a:xfrm>
            <a:off x="595825" y="3861600"/>
            <a:ext cx="2108400" cy="660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1000"/>
              <a:buFont typeface="Arial"/>
              <a:buNone/>
            </a:pPr>
            <a:r>
              <a:rPr lang="en-GB" sz="1300">
                <a:latin typeface="Roboto Light"/>
                <a:ea typeface="Roboto Light"/>
                <a:cs typeface="Roboto Light"/>
                <a:sym typeface="Roboto Light"/>
              </a:rPr>
              <a:t>Mums ir ekonomikas, kurām ir </a:t>
            </a:r>
            <a:r>
              <a:rPr lang="en-GB" sz="1300" i="1">
                <a:latin typeface="Roboto Light"/>
                <a:ea typeface="Roboto Light"/>
                <a:cs typeface="Roboto Light"/>
                <a:sym typeface="Roboto Light"/>
              </a:rPr>
              <a:t>jāaug</a:t>
            </a:r>
            <a:r>
              <a:rPr lang="en-GB" sz="1300">
                <a:latin typeface="Roboto Light"/>
                <a:ea typeface="Roboto Light"/>
                <a:cs typeface="Roboto Light"/>
                <a:sym typeface="Roboto Light"/>
              </a:rPr>
              <a:t>, neatkarīgi no tā, vai tās palīdz mums uzplaukt.</a:t>
            </a:r>
            <a:endParaRPr sz="1300" b="0" i="0" u="none" strike="noStrike" cap="none">
              <a:solidFill>
                <a:srgbClr val="000000"/>
              </a:solidFill>
              <a:latin typeface="Roboto Light"/>
              <a:ea typeface="Roboto Light"/>
              <a:cs typeface="Roboto Light"/>
              <a:sym typeface="Roboto Light"/>
            </a:endParaRPr>
          </a:p>
        </p:txBody>
      </p:sp>
      <p:sp>
        <p:nvSpPr>
          <p:cNvPr id="283" name="Google Shape;283;p8"/>
          <p:cNvSpPr txBox="1"/>
          <p:nvPr/>
        </p:nvSpPr>
        <p:spPr>
          <a:xfrm>
            <a:off x="6357775" y="1061400"/>
            <a:ext cx="2319600" cy="37800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900"/>
              <a:buFont typeface="Arial"/>
              <a:buNone/>
            </a:pPr>
            <a:r>
              <a:rPr lang="en-GB" sz="1300">
                <a:latin typeface="Roboto Light"/>
                <a:ea typeface="Roboto Light"/>
                <a:cs typeface="Roboto Light"/>
                <a:sym typeface="Roboto Light"/>
              </a:rPr>
              <a:t>Ekonomiskās izaugsmes atkarības cēloņi: parādos balstīta naudas radīšana, patērētāju kultūra, uz peļņu orientēta uzņēmējdarbība, nodarbinātības, turības virzīta politika, ģeopolitikā vara, nodokļu ieņēmumi, bailes no valsts parāda.</a:t>
            </a:r>
            <a:endParaRPr sz="1300" b="0" i="0" u="none" strike="noStrike" cap="none">
              <a:solidFill>
                <a:srgbClr val="000000"/>
              </a:solidFill>
              <a:latin typeface="Roboto Light"/>
              <a:ea typeface="Roboto Light"/>
              <a:cs typeface="Roboto Light"/>
              <a:sym typeface="Roboto Light"/>
            </a:endParaRPr>
          </a:p>
          <a:p>
            <a:pPr marL="0" marR="0" lvl="0" indent="0" algn="l" rtl="0">
              <a:lnSpc>
                <a:spcPct val="115000"/>
              </a:lnSpc>
              <a:spcBef>
                <a:spcPts val="1000"/>
              </a:spcBef>
              <a:spcAft>
                <a:spcPts val="1000"/>
              </a:spcAft>
              <a:buClr>
                <a:srgbClr val="000000"/>
              </a:buClr>
              <a:buSzPts val="900"/>
              <a:buFont typeface="Arial"/>
              <a:buNone/>
            </a:pPr>
            <a:r>
              <a:rPr lang="en-GB" sz="1300">
                <a:latin typeface="Roboto Light"/>
                <a:ea typeface="Roboto Light"/>
                <a:cs typeface="Roboto Light"/>
                <a:sym typeface="Roboto Light"/>
              </a:rPr>
              <a:t>Kā ekonomikas var pārraut šo strukturālo atkarību no bezgalīgas ekonomiskās izaugsmes?</a:t>
            </a:r>
            <a:r>
              <a:rPr lang="en-GB" sz="1300" b="0" i="0" u="none" strike="noStrike" cap="none">
                <a:solidFill>
                  <a:srgbClr val="000000"/>
                </a:solidFill>
                <a:latin typeface="Roboto Light"/>
                <a:ea typeface="Roboto Light"/>
                <a:cs typeface="Roboto Light"/>
                <a:sym typeface="Roboto Light"/>
              </a:rPr>
              <a:t> </a:t>
            </a:r>
            <a:br>
              <a:rPr lang="en-GB" sz="1300" b="0" i="0" u="none" strike="noStrike" cap="none">
                <a:solidFill>
                  <a:srgbClr val="000000"/>
                </a:solidFill>
                <a:latin typeface="Roboto Light"/>
                <a:ea typeface="Roboto Light"/>
                <a:cs typeface="Roboto Light"/>
                <a:sym typeface="Roboto Light"/>
              </a:rPr>
            </a:br>
            <a:br>
              <a:rPr lang="en-GB" sz="1300" b="0" i="0" u="none" strike="noStrike" cap="none">
                <a:solidFill>
                  <a:srgbClr val="000000"/>
                </a:solidFill>
                <a:latin typeface="Roboto Light"/>
                <a:ea typeface="Roboto Light"/>
                <a:cs typeface="Roboto Light"/>
                <a:sym typeface="Roboto Light"/>
              </a:rPr>
            </a:br>
            <a:r>
              <a:rPr lang="en-GB" sz="1300">
                <a:latin typeface="Roboto Light"/>
                <a:ea typeface="Roboto Light"/>
                <a:cs typeface="Roboto Light"/>
                <a:sym typeface="Roboto Light"/>
              </a:rPr>
              <a:t>Kas būtu jāmaina, lai tas kļūtu iespējams?</a:t>
            </a:r>
            <a:endParaRPr sz="1300" b="0" i="0" u="none" strike="noStrike" cap="none">
              <a:solidFill>
                <a:srgbClr val="000000"/>
              </a:solidFill>
              <a:latin typeface="Roboto Light"/>
              <a:ea typeface="Roboto Light"/>
              <a:cs typeface="Roboto Light"/>
              <a:sym typeface="Roboto Light"/>
            </a:endParaRPr>
          </a:p>
        </p:txBody>
      </p:sp>
      <p:pic>
        <p:nvPicPr>
          <p:cNvPr id="284" name="Google Shape;284;p8"/>
          <p:cNvPicPr preferRelativeResize="0"/>
          <p:nvPr/>
        </p:nvPicPr>
        <p:blipFill rotWithShape="1">
          <a:blip r:embed="rId4">
            <a:alphaModFix/>
          </a:blip>
          <a:srcRect/>
          <a:stretch/>
        </p:blipFill>
        <p:spPr>
          <a:xfrm>
            <a:off x="580372" y="2177533"/>
            <a:ext cx="1979405" cy="1385564"/>
          </a:xfrm>
          <a:prstGeom prst="rect">
            <a:avLst/>
          </a:prstGeom>
          <a:noFill/>
          <a:ln>
            <a:noFill/>
          </a:ln>
        </p:spPr>
      </p:pic>
      <p:sp>
        <p:nvSpPr>
          <p:cNvPr id="285" name="Google Shape;285;p8"/>
          <p:cNvSpPr/>
          <p:nvPr/>
        </p:nvSpPr>
        <p:spPr>
          <a:xfrm>
            <a:off x="2821063" y="1346834"/>
            <a:ext cx="579900" cy="110700"/>
          </a:xfrm>
          <a:prstGeom prst="rightArrow">
            <a:avLst>
              <a:gd name="adj1" fmla="val 50000"/>
              <a:gd name="adj2" fmla="val 77287"/>
            </a:avLst>
          </a:prstGeom>
          <a:solidFill>
            <a:srgbClr val="000000"/>
          </a:solidFill>
          <a:ln w="9525" cap="flat" cmpd="sng">
            <a:solidFill>
              <a:srgbClr val="000000"/>
            </a:solidFill>
            <a:prstDash val="solid"/>
            <a:round/>
            <a:headEnd type="none" w="sm" len="sm"/>
            <a:tailEnd type="none" w="sm" len="sm"/>
          </a:ln>
        </p:spPr>
        <p:txBody>
          <a:bodyPr spcFirstLastPara="1" wrap="square" lIns="72850" tIns="72850" rIns="72850" bIns="7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8"/>
          <p:cNvSpPr txBox="1"/>
          <p:nvPr/>
        </p:nvSpPr>
        <p:spPr>
          <a:xfrm>
            <a:off x="687525" y="1061225"/>
            <a:ext cx="1924800" cy="803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no</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ekonomiskās izaugsmes atkarības</a:t>
            </a:r>
            <a:endParaRPr sz="1600" b="1" i="0" u="none" strike="noStrike" cap="none">
              <a:solidFill>
                <a:srgbClr val="000000"/>
              </a:solidFill>
              <a:latin typeface="Roboto"/>
              <a:ea typeface="Roboto"/>
              <a:cs typeface="Roboto"/>
              <a:sym typeface="Roboto"/>
            </a:endParaRPr>
          </a:p>
        </p:txBody>
      </p:sp>
      <p:sp>
        <p:nvSpPr>
          <p:cNvPr id="287" name="Google Shape;287;p8"/>
          <p:cNvSpPr txBox="1"/>
          <p:nvPr/>
        </p:nvSpPr>
        <p:spPr>
          <a:xfrm>
            <a:off x="3609725" y="1061225"/>
            <a:ext cx="2319600" cy="803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Roboto Light"/>
                <a:ea typeface="Roboto Light"/>
                <a:cs typeface="Roboto Light"/>
                <a:sym typeface="Roboto Light"/>
              </a:rPr>
              <a:t>uz</a:t>
            </a:r>
            <a:endParaRPr sz="1600" b="0" i="0" u="none" strike="noStrike" cap="none">
              <a:solidFill>
                <a:srgbClr val="000000"/>
              </a:solidFill>
              <a:latin typeface="Roboto Light"/>
              <a:ea typeface="Roboto Light"/>
              <a:cs typeface="Roboto Light"/>
              <a:sym typeface="Roboto Light"/>
            </a:endParaRPr>
          </a:p>
          <a:p>
            <a:pPr marL="0" marR="0" lvl="0" indent="0" algn="ctr" rtl="0">
              <a:lnSpc>
                <a:spcPct val="100000"/>
              </a:lnSpc>
              <a:spcBef>
                <a:spcPts val="500"/>
              </a:spcBef>
              <a:spcAft>
                <a:spcPts val="0"/>
              </a:spcAft>
              <a:buClr>
                <a:schemeClr val="dk1"/>
              </a:buClr>
              <a:buSzPts val="1100"/>
              <a:buFont typeface="Arial"/>
              <a:buNone/>
            </a:pPr>
            <a:r>
              <a:rPr lang="en-GB" sz="1600" b="1">
                <a:latin typeface="Roboto"/>
                <a:ea typeface="Roboto"/>
                <a:cs typeface="Roboto"/>
                <a:sym typeface="Roboto"/>
              </a:rPr>
              <a:t>ekonomiskās izaugsmes </a:t>
            </a:r>
            <a:r>
              <a:rPr lang="en-GB" sz="1600" b="1">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agnosticismu</a:t>
            </a:r>
            <a:endParaRPr sz="1600" b="1" i="0" u="none" strike="noStrike" cap="none">
              <a:solidFill>
                <a:srgbClr val="000000"/>
              </a:solidFill>
              <a:latin typeface="Roboto"/>
              <a:ea typeface="Roboto"/>
              <a:cs typeface="Roboto"/>
              <a:sym typeface="Roboto"/>
            </a:endParaRPr>
          </a:p>
        </p:txBody>
      </p:sp>
      <p:pic>
        <p:nvPicPr>
          <p:cNvPr id="288" name="Google Shape;288;p8" descr="A picture containing icon&#10;&#10;Description automatically generated"/>
          <p:cNvPicPr preferRelativeResize="0"/>
          <p:nvPr/>
        </p:nvPicPr>
        <p:blipFill rotWithShape="1">
          <a:blip r:embed="rId5">
            <a:alphaModFix/>
          </a:blip>
          <a:srcRect/>
          <a:stretch/>
        </p:blipFill>
        <p:spPr>
          <a:xfrm>
            <a:off x="152400" y="4572000"/>
            <a:ext cx="918106" cy="497808"/>
          </a:xfrm>
          <a:prstGeom prst="rect">
            <a:avLst/>
          </a:prstGeom>
          <a:noFill/>
          <a:ln>
            <a:noFill/>
          </a:ln>
        </p:spPr>
      </p:pic>
      <p:sp>
        <p:nvSpPr>
          <p:cNvPr id="289" name="Google Shape;289;p8"/>
          <p:cNvSpPr txBox="1"/>
          <p:nvPr/>
        </p:nvSpPr>
        <p:spPr>
          <a:xfrm>
            <a:off x="8534400" y="4800600"/>
            <a:ext cx="381000" cy="228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1" i="0" u="none" strike="noStrike" cap="none">
                <a:solidFill>
                  <a:srgbClr val="000000"/>
                </a:solidFill>
                <a:latin typeface="Roboto"/>
                <a:ea typeface="Roboto"/>
                <a:cs typeface="Roboto"/>
                <a:sym typeface="Roboto"/>
              </a:rPr>
              <a:t>8</a:t>
            </a:fld>
            <a:endParaRPr sz="900" b="1"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1876</Words>
  <Application>Microsoft Office PowerPoint</Application>
  <PresentationFormat>Slaidrāde ekrānā (16:9)</PresentationFormat>
  <Paragraphs>153</Paragraphs>
  <Slides>8</Slides>
  <Notes>8</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8</vt:i4>
      </vt:variant>
    </vt:vector>
  </HeadingPairs>
  <TitlesOfParts>
    <vt:vector size="12" baseType="lpstr">
      <vt:lpstr>Arial</vt:lpstr>
      <vt:lpstr>Roboto</vt:lpstr>
      <vt:lpstr>Roboto Light</vt:lpstr>
      <vt:lpstr>Simple Light</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cp:lastModifiedBy>Santa Krastiņa</cp:lastModifiedBy>
  <cp:revision>1</cp:revision>
  <dcterms:modified xsi:type="dcterms:W3CDTF">2025-07-09T11:20:54Z</dcterms:modified>
</cp:coreProperties>
</file>